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80" r:id="rId2"/>
    <p:sldId id="277" r:id="rId3"/>
    <p:sldId id="281" r:id="rId4"/>
    <p:sldId id="282" r:id="rId5"/>
    <p:sldId id="271" r:id="rId6"/>
    <p:sldId id="272" r:id="rId7"/>
    <p:sldId id="273" r:id="rId8"/>
    <p:sldId id="279" r:id="rId9"/>
    <p:sldId id="278" r:id="rId10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DBF1"/>
    <a:srgbClr val="5C6970"/>
    <a:srgbClr val="43C0FF"/>
    <a:srgbClr val="008ED3"/>
    <a:srgbClr val="79736D"/>
    <a:srgbClr val="0D131A"/>
    <a:srgbClr val="0083C3"/>
    <a:srgbClr val="0085CA"/>
    <a:srgbClr val="2D2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5"/>
    <p:restoredTop sz="94595"/>
  </p:normalViewPr>
  <p:slideViewPr>
    <p:cSldViewPr snapToGrid="0">
      <p:cViewPr>
        <p:scale>
          <a:sx n="150" d="100"/>
          <a:sy n="150" d="100"/>
        </p:scale>
        <p:origin x="414" y="-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-3804" y="-90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3FA6F-752D-413D-8671-8023634ABE2B}" type="datetimeFigureOut">
              <a:rPr lang="zh-TW" altLang="en-US" smtClean="0"/>
              <a:t>2022/12/8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250E4-CE39-4108-9B1F-4708F065F1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0477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DC51C-E7D2-374D-9A3D-CDCF254C7A0D}" type="datetimeFigureOut">
              <a:rPr kumimoji="1" lang="zh-TW" altLang="en-US" smtClean="0"/>
              <a:t>2022/12/8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F770E-C2B0-004C-A5BC-FB4976466AB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07865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\\fae-nas\MKT\07 Ting Google Drive\07product support_02-case study\2.A50P-Bosch_gov_G20_002\Final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770E-C2B0-004C-A5BC-FB4976466ABD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19918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\\fae-nas\MKT\07 Ting Google Drive\07product support_02-case study\2.A50P-Bosch_gov_G20_002\Final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770E-C2B0-004C-A5BC-FB4976466ABD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5634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page 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圖片版面配置區 3"/>
          <p:cNvSpPr>
            <a:spLocks noGrp="1"/>
          </p:cNvSpPr>
          <p:nvPr>
            <p:ph type="pic" sz="quarter" idx="19"/>
          </p:nvPr>
        </p:nvSpPr>
        <p:spPr>
          <a:xfrm>
            <a:off x="5036694" y="322647"/>
            <a:ext cx="1604409" cy="2011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8"/>
          </p:nvPr>
        </p:nvSpPr>
        <p:spPr>
          <a:xfrm>
            <a:off x="848405" y="2994041"/>
            <a:ext cx="2990850" cy="1817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zh-TW" altLang="en-US" dirty="0"/>
          </a:p>
        </p:txBody>
      </p:sp>
      <p:grpSp>
        <p:nvGrpSpPr>
          <p:cNvPr id="9" name="群組 22"/>
          <p:cNvGrpSpPr>
            <a:grpSpLocks/>
          </p:cNvGrpSpPr>
          <p:nvPr userDrawn="1"/>
        </p:nvGrpSpPr>
        <p:grpSpPr bwMode="auto">
          <a:xfrm>
            <a:off x="7508701" y="4660101"/>
            <a:ext cx="1571264" cy="429052"/>
            <a:chOff x="7349791" y="4835638"/>
            <a:chExt cx="1570930" cy="427787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22" b="-27812"/>
            <a:stretch>
              <a:fillRect/>
            </a:stretch>
          </p:blipFill>
          <p:spPr bwMode="auto">
            <a:xfrm>
              <a:off x="7615249" y="4835638"/>
              <a:ext cx="1175772" cy="302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文字方塊 10"/>
            <p:cNvSpPr txBox="1"/>
            <p:nvPr/>
          </p:nvSpPr>
          <p:spPr>
            <a:xfrm>
              <a:off x="7349791" y="5079304"/>
              <a:ext cx="1570930" cy="1841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600" i="1" dirty="0">
                  <a:latin typeface="+mj-lt"/>
                  <a:ea typeface="Noto Sans Sinhala ExtCond Thin" panose="020B0206040504020204" pitchFamily="34"/>
                  <a:cs typeface="Noto Sans Arabic Cond ExtLt" panose="020B0306040504020204" pitchFamily="34"/>
                </a:rPr>
                <a:t>Copyright © Lumens. All rights reserved.</a:t>
              </a:r>
              <a:endParaRPr lang="zh-TW" altLang="en-US" sz="600" i="1" dirty="0">
                <a:latin typeface="+mj-lt"/>
                <a:cs typeface="Noto Sans Arabic Cond ExtLt" panose="020B0306040504020204" pitchFamily="34"/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1" y="0"/>
            <a:ext cx="49059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版面配置區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3463" y="359240"/>
            <a:ext cx="3049289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TW" alt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>
              <a:spcAft>
                <a:spcPts val="600"/>
              </a:spcAft>
            </a:pPr>
            <a:r>
              <a:rPr lang="en-US" altLang="zh-TW" dirty="0"/>
              <a:t>Page Title</a:t>
            </a:r>
            <a:endParaRPr lang="zh-TW" altLang="en-US" dirty="0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5" hasCustomPrompt="1"/>
          </p:nvPr>
        </p:nvSpPr>
        <p:spPr>
          <a:xfrm>
            <a:off x="848405" y="1664127"/>
            <a:ext cx="2344501" cy="10890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TW" altLang="en-US" sz="800" dirty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altLang="zh-TW" dirty="0"/>
              <a:t>content</a:t>
            </a:r>
            <a:endParaRPr lang="zh-TW" altLang="en-US" dirty="0"/>
          </a:p>
        </p:txBody>
      </p:sp>
      <p:sp>
        <p:nvSpPr>
          <p:cNvPr id="20" name="文字版面配置區 11"/>
          <p:cNvSpPr>
            <a:spLocks noGrp="1"/>
          </p:cNvSpPr>
          <p:nvPr>
            <p:ph type="body" sz="quarter" idx="16" hasCustomPrompt="1"/>
          </p:nvPr>
        </p:nvSpPr>
        <p:spPr>
          <a:xfrm>
            <a:off x="6764040" y="885668"/>
            <a:ext cx="2154088" cy="10890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TW" altLang="en-US" sz="800" dirty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altLang="zh-TW" dirty="0"/>
              <a:t>content</a:t>
            </a:r>
            <a:endParaRPr lang="zh-TW" altLang="en-US" dirty="0"/>
          </a:p>
        </p:txBody>
      </p:sp>
      <p:sp>
        <p:nvSpPr>
          <p:cNvPr id="21" name="文字版面配置區 11"/>
          <p:cNvSpPr>
            <a:spLocks noGrp="1"/>
          </p:cNvSpPr>
          <p:nvPr>
            <p:ph type="body" sz="quarter" idx="17" hasCustomPrompt="1"/>
          </p:nvPr>
        </p:nvSpPr>
        <p:spPr>
          <a:xfrm>
            <a:off x="5036695" y="2473350"/>
            <a:ext cx="2145156" cy="61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TW" altLang="en-US" sz="800" dirty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altLang="zh-TW" dirty="0"/>
              <a:t>content</a:t>
            </a:r>
            <a:endParaRPr lang="zh-TW" altLang="en-US" dirty="0"/>
          </a:p>
        </p:txBody>
      </p:sp>
      <p:sp>
        <p:nvSpPr>
          <p:cNvPr id="29" name="圖片版面配置區 3"/>
          <p:cNvSpPr>
            <a:spLocks noGrp="1"/>
          </p:cNvSpPr>
          <p:nvPr>
            <p:ph type="pic" sz="quarter" idx="20"/>
          </p:nvPr>
        </p:nvSpPr>
        <p:spPr>
          <a:xfrm>
            <a:off x="7313719" y="2134170"/>
            <a:ext cx="1604409" cy="23235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zh-TW" altLang="en-US" dirty="0"/>
          </a:p>
        </p:txBody>
      </p:sp>
      <p:sp>
        <p:nvSpPr>
          <p:cNvPr id="30" name="文字版面配置區 11"/>
          <p:cNvSpPr>
            <a:spLocks noGrp="1"/>
          </p:cNvSpPr>
          <p:nvPr>
            <p:ph type="body" sz="quarter" idx="21" hasCustomPrompt="1"/>
          </p:nvPr>
        </p:nvSpPr>
        <p:spPr>
          <a:xfrm>
            <a:off x="5036695" y="3206774"/>
            <a:ext cx="2145156" cy="1604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altLang="zh-TW" sz="800" i="1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altLang="zh-TW" dirty="0" smtClean="0"/>
              <a:t>Customer Testimonial</a:t>
            </a:r>
            <a:endParaRPr lang="en-US" altLang="zh-TW" dirty="0"/>
          </a:p>
        </p:txBody>
      </p:sp>
      <p:sp>
        <p:nvSpPr>
          <p:cNvPr id="31" name="圖片版面配置區 3"/>
          <p:cNvSpPr>
            <a:spLocks noGrp="1"/>
          </p:cNvSpPr>
          <p:nvPr>
            <p:ph type="pic" sz="quarter" idx="22" hasCustomPrompt="1"/>
          </p:nvPr>
        </p:nvSpPr>
        <p:spPr>
          <a:xfrm>
            <a:off x="3324774" y="1061813"/>
            <a:ext cx="1466301" cy="1691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altLang="zh-TW" dirty="0" smtClean="0"/>
              <a:t>Product Image</a:t>
            </a:r>
            <a:endParaRPr lang="zh-TW" altLang="en-US" dirty="0"/>
          </a:p>
        </p:txBody>
      </p:sp>
      <p:cxnSp>
        <p:nvCxnSpPr>
          <p:cNvPr id="33" name="直線接點 32"/>
          <p:cNvCxnSpPr/>
          <p:nvPr userDrawn="1"/>
        </p:nvCxnSpPr>
        <p:spPr>
          <a:xfrm flipV="1">
            <a:off x="165922" y="1710772"/>
            <a:ext cx="0" cy="34554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版面配置區 11"/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-810967" y="1211764"/>
            <a:ext cx="2154088" cy="44904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en-US" altLang="zh-TW" sz="900" b="1" dirty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altLang="zh-TW" dirty="0" smtClean="0"/>
              <a:t>Success Stories</a:t>
            </a:r>
          </a:p>
          <a:p>
            <a:pPr lvl="0"/>
            <a:r>
              <a:rPr lang="en-US" altLang="zh-TW" dirty="0" smtClean="0"/>
              <a:t>Application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6785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2"/>
          <p:cNvGrpSpPr>
            <a:grpSpLocks/>
          </p:cNvGrpSpPr>
          <p:nvPr userDrawn="1"/>
        </p:nvGrpSpPr>
        <p:grpSpPr bwMode="auto">
          <a:xfrm>
            <a:off x="7508702" y="4660096"/>
            <a:ext cx="1571264" cy="429052"/>
            <a:chOff x="7349790" y="4835638"/>
            <a:chExt cx="1570929" cy="42778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22" b="-27812"/>
            <a:stretch>
              <a:fillRect/>
            </a:stretch>
          </p:blipFill>
          <p:spPr bwMode="auto">
            <a:xfrm>
              <a:off x="7615249" y="4835638"/>
              <a:ext cx="1175772" cy="302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7349790" y="5079302"/>
              <a:ext cx="1570929" cy="1841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600" i="1" dirty="0">
                  <a:latin typeface="+mj-lt"/>
                  <a:ea typeface="Noto Sans Sinhala ExtCond Thin" panose="020B0206040504020204" pitchFamily="34"/>
                  <a:cs typeface="Noto Sans Arabic Cond ExtLt" panose="020B0306040504020204" pitchFamily="34"/>
                </a:rPr>
                <a:t>Copyright © Lumens. All rights reserved.</a:t>
              </a:r>
              <a:endParaRPr lang="zh-TW" altLang="en-US" sz="600" i="1" dirty="0">
                <a:latin typeface="+mj-lt"/>
                <a:cs typeface="Noto Sans Arabic Cond ExtLt" panose="020B0306040504020204" pitchFamily="34"/>
              </a:endParaRPr>
            </a:p>
          </p:txBody>
        </p:sp>
      </p:grpSp>
      <p:sp>
        <p:nvSpPr>
          <p:cNvPr id="7" name="圖片版面配置區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676775" cy="51435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cxnSp>
        <p:nvCxnSpPr>
          <p:cNvPr id="11" name="直線接點 10"/>
          <p:cNvCxnSpPr/>
          <p:nvPr userDrawn="1"/>
        </p:nvCxnSpPr>
        <p:spPr>
          <a:xfrm>
            <a:off x="4886325" y="1728788"/>
            <a:ext cx="0" cy="957263"/>
          </a:xfrm>
          <a:prstGeom prst="line">
            <a:avLst/>
          </a:prstGeom>
          <a:ln w="76200">
            <a:solidFill>
              <a:srgbClr val="0083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版面配置區 19"/>
          <p:cNvSpPr>
            <a:spLocks noGrp="1"/>
          </p:cNvSpPr>
          <p:nvPr>
            <p:ph type="body" sz="quarter" idx="11" hasCustomPrompt="1"/>
          </p:nvPr>
        </p:nvSpPr>
        <p:spPr>
          <a:xfrm>
            <a:off x="5010149" y="1714500"/>
            <a:ext cx="3476625" cy="59055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0083CD"/>
                </a:solidFill>
              </a:defRPr>
            </a:lvl1pPr>
          </a:lstStyle>
          <a:p>
            <a:pPr lvl="0"/>
            <a:r>
              <a:rPr lang="en-US" altLang="zh-TW" dirty="0" smtClean="0"/>
              <a:t>APPLICATION</a:t>
            </a:r>
            <a:endParaRPr lang="zh-TW" altLang="en-US" dirty="0"/>
          </a:p>
        </p:txBody>
      </p:sp>
      <p:sp>
        <p:nvSpPr>
          <p:cNvPr id="23" name="文字方塊 22"/>
          <p:cNvSpPr txBox="1"/>
          <p:nvPr userDrawn="1"/>
        </p:nvSpPr>
        <p:spPr>
          <a:xfrm>
            <a:off x="5010149" y="238708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 smtClean="0"/>
              <a:t>Case</a:t>
            </a:r>
            <a:r>
              <a:rPr lang="en-US" altLang="zh-TW" sz="1800" baseline="0" dirty="0" smtClean="0"/>
              <a:t> Study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90829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18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版面配置區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9" r="19699"/>
          <a:stretch>
            <a:fillRect/>
          </a:stretch>
        </p:blipFill>
        <p:spPr/>
      </p:pic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TW" dirty="0" smtClean="0"/>
              <a:t>Government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2261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 rot="5400000">
            <a:off x="2004457" y="151469"/>
            <a:ext cx="245297" cy="255740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" y="0"/>
            <a:ext cx="49059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93463" y="361152"/>
            <a:ext cx="316278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zh-TW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G20 Indonesia </a:t>
            </a:r>
            <a:r>
              <a:rPr lang="en-US" altLang="zh-TW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2022</a:t>
            </a:r>
          </a:p>
          <a:p>
            <a:pPr>
              <a:spcAft>
                <a:spcPts val="600"/>
              </a:spcAft>
              <a:defRPr/>
            </a:pPr>
            <a:r>
              <a:rPr lang="en-US" altLang="zh-TW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Indonesia</a:t>
            </a:r>
            <a:endParaRPr lang="en-US" altLang="zh-TW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48405" y="1314296"/>
            <a:ext cx="29943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Product: VC-A71PN</a:t>
            </a:r>
            <a:r>
              <a:rPr lang="zh-TW" alt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、</a:t>
            </a:r>
            <a:r>
              <a:rPr lang="en-US" altLang="zh-TW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VS-KB30</a:t>
            </a:r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 rot="16200000">
            <a:off x="-555767" y="965300"/>
            <a:ext cx="1577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TW" sz="900" b="1" dirty="0" smtClean="0">
                <a:solidFill>
                  <a:schemeClr val="bg1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Success Stories</a:t>
            </a:r>
            <a:endParaRPr lang="en-US" altLang="zh-TW" sz="900" b="1" dirty="0">
              <a:solidFill>
                <a:schemeClr val="bg1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algn="r">
              <a:defRPr/>
            </a:pPr>
            <a:r>
              <a:rPr lang="en-US" altLang="zh-TW" sz="900" dirty="0" smtClean="0">
                <a:solidFill>
                  <a:schemeClr val="bg1"/>
                </a:solidFill>
              </a:rPr>
              <a:t>Government</a:t>
            </a:r>
            <a:endParaRPr lang="en-US" altLang="zh-TW" sz="900" dirty="0">
              <a:solidFill>
                <a:schemeClr val="bg1"/>
              </a:solidFill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 bwMode="auto">
          <a:xfrm>
            <a:off x="793464" y="1668192"/>
            <a:ext cx="2399442" cy="11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483" tIns="30242" rIns="60483" bIns="30242">
            <a:no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70000"/>
              <a:buFont typeface="Wingdings" panose="05000000000000000000" pitchFamily="2" charset="2"/>
              <a:buChar char="n"/>
              <a:defRPr kumimoji="1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529"/>
              </a:spcAft>
              <a:buClr>
                <a:srgbClr val="558ED5"/>
              </a:buClr>
              <a:buSzPct val="70000"/>
              <a:buNone/>
              <a:defRPr/>
            </a:pPr>
            <a:r>
              <a:rPr lang="en-US" altLang="zh-TW" sz="7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Country</a:t>
            </a:r>
            <a:r>
              <a:rPr lang="en-US" altLang="zh-TW" sz="700" dirty="0">
                <a:solidFill>
                  <a:schemeClr val="tx1"/>
                </a:solidFill>
                <a:latin typeface="Arial" charset="0"/>
                <a:cs typeface="Arial" charset="0"/>
              </a:rPr>
              <a:t>: Indonesia</a:t>
            </a: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529"/>
              </a:spcAft>
              <a:buClr>
                <a:srgbClr val="558ED5"/>
              </a:buClr>
              <a:buSzPct val="70000"/>
              <a:buNone/>
              <a:defRPr/>
            </a:pPr>
            <a:r>
              <a:rPr lang="en-US" altLang="zh-TW" sz="700" dirty="0">
                <a:solidFill>
                  <a:schemeClr val="tx1"/>
                </a:solidFill>
                <a:latin typeface="Arial" charset="0"/>
                <a:cs typeface="Arial" charset="0"/>
              </a:rPr>
              <a:t>City: Jakarta</a:t>
            </a: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529"/>
              </a:spcAft>
              <a:buClr>
                <a:srgbClr val="558ED5"/>
              </a:buClr>
              <a:buSzPct val="70000"/>
              <a:buNone/>
              <a:defRPr/>
            </a:pPr>
            <a:r>
              <a:rPr lang="en-US" altLang="zh-TW" sz="700" dirty="0">
                <a:solidFill>
                  <a:schemeClr val="tx1"/>
                </a:solidFill>
                <a:latin typeface="Arial" charset="0"/>
                <a:cs typeface="Arial" charset="0"/>
              </a:rPr>
              <a:t>Website: https://g20.org/</a:t>
            </a: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529"/>
              </a:spcAft>
              <a:buClr>
                <a:srgbClr val="558ED5"/>
              </a:buClr>
              <a:buSzPct val="70000"/>
              <a:buNone/>
              <a:defRPr/>
            </a:pPr>
            <a:r>
              <a:rPr lang="en-US" altLang="zh-TW" sz="700" dirty="0">
                <a:solidFill>
                  <a:schemeClr val="tx1"/>
                </a:solidFill>
                <a:latin typeface="Arial" charset="0"/>
                <a:cs typeface="Arial" charset="0"/>
              </a:rPr>
              <a:t>Application: International summit conference</a:t>
            </a: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529"/>
              </a:spcAft>
              <a:buClr>
                <a:srgbClr val="558ED5"/>
              </a:buClr>
              <a:buSzPct val="70000"/>
              <a:buNone/>
              <a:defRPr/>
            </a:pPr>
            <a:r>
              <a:rPr lang="en-US" altLang="zh-TW" sz="700" dirty="0">
                <a:solidFill>
                  <a:schemeClr val="tx1"/>
                </a:solidFill>
                <a:latin typeface="Arial" charset="0"/>
                <a:cs typeface="Arial" charset="0"/>
              </a:rPr>
              <a:t>Lumens Product: VC-A71PN PTZ Camera; VS-KB30 Camera Controller</a:t>
            </a: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529"/>
              </a:spcAft>
              <a:buClr>
                <a:srgbClr val="558ED5"/>
              </a:buClr>
              <a:buSzPct val="70000"/>
              <a:buNone/>
              <a:defRPr/>
            </a:pPr>
            <a:r>
              <a:rPr lang="en-US" altLang="zh-TW" sz="700" dirty="0">
                <a:solidFill>
                  <a:schemeClr val="tx1"/>
                </a:solidFill>
                <a:latin typeface="Arial" charset="0"/>
                <a:cs typeface="Arial" charset="0"/>
              </a:rPr>
              <a:t>Along with: BOSCH DICENTIS Conference System</a:t>
            </a:r>
          </a:p>
        </p:txBody>
      </p:sp>
      <p:cxnSp>
        <p:nvCxnSpPr>
          <p:cNvPr id="6" name="直線接點 5"/>
          <p:cNvCxnSpPr/>
          <p:nvPr/>
        </p:nvCxnSpPr>
        <p:spPr>
          <a:xfrm flipV="1">
            <a:off x="165922" y="1710772"/>
            <a:ext cx="0" cy="34554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2047"/>
          <p:cNvSpPr>
            <a:spLocks noChangeArrowheads="1"/>
          </p:cNvSpPr>
          <p:nvPr/>
        </p:nvSpPr>
        <p:spPr bwMode="auto">
          <a:xfrm>
            <a:off x="4633312" y="3186211"/>
            <a:ext cx="2431220" cy="118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650" tIns="40325" rIns="80650" bIns="40325">
            <a:spAutoFit/>
          </a:bodyPr>
          <a:lstStyle/>
          <a:p>
            <a:r>
              <a:rPr lang="en-US" altLang="zh-TW" sz="800" i="1" dirty="0">
                <a:solidFill>
                  <a:schemeClr val="accent5"/>
                </a:solidFill>
              </a:rPr>
              <a:t>Lumens Products were finalized on demonstrating the solution and showcasing the ease of installation and its use. It was chosen due to its outstanding feature of Recording and Streaming Audio/Video. IP camera controller is also quite handy to control the camera.</a:t>
            </a:r>
          </a:p>
          <a:p>
            <a:endParaRPr lang="en-US" altLang="zh-TW" sz="800" i="1" dirty="0" smtClean="0">
              <a:solidFill>
                <a:schemeClr val="accent5"/>
              </a:solidFill>
            </a:endParaRPr>
          </a:p>
          <a:p>
            <a:r>
              <a:rPr lang="en-US" altLang="zh-TW" sz="800" b="1" dirty="0">
                <a:solidFill>
                  <a:schemeClr val="accent5"/>
                </a:solidFill>
              </a:rPr>
              <a:t>Head - IT</a:t>
            </a:r>
          </a:p>
          <a:p>
            <a:r>
              <a:rPr lang="en-US" altLang="zh-TW" sz="800" b="1" dirty="0">
                <a:solidFill>
                  <a:schemeClr val="accent5"/>
                </a:solidFill>
              </a:rPr>
              <a:t>Mr. Prashant </a:t>
            </a:r>
            <a:r>
              <a:rPr lang="en-US" altLang="zh-TW" sz="800" b="1" dirty="0" err="1">
                <a:solidFill>
                  <a:schemeClr val="accent5"/>
                </a:solidFill>
              </a:rPr>
              <a:t>Sarafdar</a:t>
            </a:r>
            <a:endParaRPr lang="en-US" altLang="zh-TW" sz="800" b="1" dirty="0">
              <a:solidFill>
                <a:schemeClr val="accent5"/>
              </a:solidFill>
            </a:endParaRPr>
          </a:p>
        </p:txBody>
      </p:sp>
      <p:pic>
        <p:nvPicPr>
          <p:cNvPr id="22" name="Picture 1">
            <a:extLst>
              <a:ext uri="{FF2B5EF4-FFF2-40B4-BE49-F238E27FC236}">
                <a16:creationId xmlns:a16="http://schemas.microsoft.com/office/drawing/2014/main" id="{B837E842-605E-CC50-C315-0F29DD15B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35" y="3265724"/>
            <a:ext cx="3076486" cy="163933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E7EAED90-C05A-99AE-DB8C-4BEA41332A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88" y="2652887"/>
            <a:ext cx="1402463" cy="1869950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9344BCE4-14C9-3E02-DD38-C76A5B656C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50" y="601205"/>
            <a:ext cx="2558165" cy="1918624"/>
          </a:xfrm>
          <a:prstGeom prst="rect">
            <a:avLst/>
          </a:prstGeom>
        </p:spPr>
      </p:pic>
      <p:pic>
        <p:nvPicPr>
          <p:cNvPr id="1026" name="Picture 2" descr="VC-A71PN 4K NDI®|HX PTZ Camer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t="12846" r="26914" b="11886"/>
          <a:stretch/>
        </p:blipFill>
        <p:spPr bwMode="auto">
          <a:xfrm>
            <a:off x="3432272" y="1967494"/>
            <a:ext cx="888505" cy="103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40B80A55-CAF8-D925-D065-499B2BE8D7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009" y="571964"/>
            <a:ext cx="1233022" cy="197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6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 rot="5400000">
            <a:off x="1649962" y="505965"/>
            <a:ext cx="245297" cy="18484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" y="0"/>
            <a:ext cx="49059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93463" y="361152"/>
            <a:ext cx="41628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zh-TW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National Railway Company </a:t>
            </a:r>
            <a:endParaRPr lang="en-US" altLang="zh-TW" sz="20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altLang="zh-TW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Belgium</a:t>
            </a:r>
            <a:endParaRPr lang="en-US" altLang="zh-TW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48405" y="1314296"/>
            <a:ext cx="29943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Product: </a:t>
            </a:r>
            <a:r>
              <a:rPr lang="en-US" altLang="zh-TW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VC-TR1</a:t>
            </a:r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 rot="16200000">
            <a:off x="-555767" y="965300"/>
            <a:ext cx="1577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TW" sz="900" b="1" dirty="0" smtClean="0">
                <a:solidFill>
                  <a:schemeClr val="bg1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Success Stories</a:t>
            </a:r>
            <a:endParaRPr lang="en-US" altLang="zh-TW" sz="900" b="1" dirty="0">
              <a:solidFill>
                <a:schemeClr val="bg1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algn="r">
              <a:defRPr/>
            </a:pPr>
            <a:r>
              <a:rPr lang="en-US" altLang="zh-TW" sz="900" dirty="0" smtClean="0">
                <a:solidFill>
                  <a:schemeClr val="bg1"/>
                </a:solidFill>
              </a:rPr>
              <a:t>Government</a:t>
            </a:r>
            <a:endParaRPr lang="en-US" altLang="zh-TW" sz="900" dirty="0">
              <a:solidFill>
                <a:schemeClr val="bg1"/>
              </a:solidFill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 bwMode="auto">
          <a:xfrm>
            <a:off x="793463" y="1668191"/>
            <a:ext cx="3314711" cy="300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483" tIns="30242" rIns="60483" bIns="30242">
            <a:no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70000"/>
              <a:buFont typeface="Wingdings" panose="05000000000000000000" pitchFamily="2" charset="2"/>
              <a:buChar char="n"/>
              <a:defRPr kumimoji="1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529"/>
              </a:spcAft>
              <a:buClr>
                <a:srgbClr val="558ED5"/>
              </a:buClr>
              <a:buSzPct val="70000"/>
              <a:buNone/>
              <a:defRPr/>
            </a:pPr>
            <a:r>
              <a:rPr lang="en-US" altLang="zh-TW" sz="700" dirty="0">
                <a:solidFill>
                  <a:schemeClr val="tx1"/>
                </a:solidFill>
                <a:latin typeface="Arial" charset="0"/>
                <a:cs typeface="Arial" charset="0"/>
              </a:rPr>
              <a:t>Meeting rooms for 4 to 8 people are increasingly popular, often used for departmental meetings, executive meetings, or external video conferencing. In such scenarios, the pain points to be solved </a:t>
            </a:r>
            <a:r>
              <a:rPr lang="en-US" altLang="zh-TW" sz="7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include:</a:t>
            </a:r>
            <a:endParaRPr lang="en-US" altLang="zh-TW" sz="7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171450" lvl="1" indent="-171450" algn="just">
              <a:lnSpc>
                <a:spcPct val="150000"/>
              </a:lnSpc>
              <a:spcBef>
                <a:spcPts val="0"/>
              </a:spcBef>
              <a:spcAft>
                <a:spcPts val="529"/>
              </a:spcAft>
              <a:buClr>
                <a:srgbClr val="558ED5"/>
              </a:buClr>
              <a:buSzPct val="70000"/>
              <a:defRPr/>
            </a:pPr>
            <a:r>
              <a:rPr lang="en-US" altLang="zh-TW" sz="700" dirty="0">
                <a:solidFill>
                  <a:schemeClr val="tx1"/>
                </a:solidFill>
                <a:latin typeface="Arial" charset="0"/>
                <a:cs typeface="Arial" charset="0"/>
              </a:rPr>
              <a:t>Typically, there is only one HDMI cable in the conference room, and those who want to project to the screen need to change position in order to present.</a:t>
            </a:r>
          </a:p>
          <a:p>
            <a:pPr marL="171450" lvl="1" indent="-171450" algn="just">
              <a:lnSpc>
                <a:spcPct val="150000"/>
              </a:lnSpc>
              <a:spcBef>
                <a:spcPts val="0"/>
              </a:spcBef>
              <a:spcAft>
                <a:spcPts val="529"/>
              </a:spcAft>
              <a:buClr>
                <a:srgbClr val="558ED5"/>
              </a:buClr>
              <a:buSzPct val="70000"/>
              <a:defRPr/>
            </a:pPr>
            <a:r>
              <a:rPr lang="en-US" altLang="zh-TW" sz="700" dirty="0">
                <a:solidFill>
                  <a:schemeClr val="tx1"/>
                </a:solidFill>
                <a:latin typeface="Arial" charset="0"/>
                <a:cs typeface="Arial" charset="0"/>
              </a:rPr>
              <a:t>Video conferencing requires a USB camera, but USB has a cable length limit, which makes it inconvenient to connect to the laptop.</a:t>
            </a:r>
          </a:p>
          <a:p>
            <a:pPr marL="171450" lvl="1" indent="-171450" algn="just">
              <a:lnSpc>
                <a:spcPct val="150000"/>
              </a:lnSpc>
              <a:spcBef>
                <a:spcPts val="0"/>
              </a:spcBef>
              <a:spcAft>
                <a:spcPts val="529"/>
              </a:spcAft>
              <a:buClr>
                <a:srgbClr val="558ED5"/>
              </a:buClr>
              <a:buSzPct val="70000"/>
              <a:defRPr/>
            </a:pPr>
            <a:r>
              <a:rPr lang="en-US" altLang="zh-TW" sz="700" dirty="0">
                <a:solidFill>
                  <a:schemeClr val="tx1"/>
                </a:solidFill>
                <a:latin typeface="Arial" charset="0"/>
                <a:cs typeface="Arial" charset="0"/>
              </a:rPr>
              <a:t>Too many wires on the table are not aesthetically pleasing and degrade the image of the company.</a:t>
            </a:r>
          </a:p>
          <a:p>
            <a:pPr marL="171450" lvl="1" indent="-171450" algn="just">
              <a:lnSpc>
                <a:spcPct val="150000"/>
              </a:lnSpc>
              <a:spcBef>
                <a:spcPts val="0"/>
              </a:spcBef>
              <a:spcAft>
                <a:spcPts val="529"/>
              </a:spcAft>
              <a:buClr>
                <a:srgbClr val="558ED5"/>
              </a:buClr>
              <a:buSzPct val="70000"/>
              <a:defRPr/>
            </a:pPr>
            <a:r>
              <a:rPr lang="en-US" altLang="zh-TW" sz="700" dirty="0">
                <a:solidFill>
                  <a:schemeClr val="tx1"/>
                </a:solidFill>
                <a:latin typeface="Arial" charset="0"/>
                <a:cs typeface="Arial" charset="0"/>
              </a:rPr>
              <a:t>The average conference camera cannot capture everyone in the conference room, and the picture quality is not good.</a:t>
            </a:r>
          </a:p>
          <a:p>
            <a:pPr marL="171450" lvl="1" indent="-171450" algn="just">
              <a:lnSpc>
                <a:spcPct val="150000"/>
              </a:lnSpc>
              <a:spcBef>
                <a:spcPts val="0"/>
              </a:spcBef>
              <a:spcAft>
                <a:spcPts val="529"/>
              </a:spcAft>
              <a:buClr>
                <a:srgbClr val="558ED5"/>
              </a:buClr>
              <a:buSzPct val="70000"/>
              <a:defRPr/>
            </a:pPr>
            <a:r>
              <a:rPr lang="en-US" altLang="zh-TW" sz="700" dirty="0">
                <a:solidFill>
                  <a:schemeClr val="tx1"/>
                </a:solidFill>
                <a:latin typeface="Arial" charset="0"/>
                <a:cs typeface="Arial" charset="0"/>
              </a:rPr>
              <a:t>If the audio quality in the larger space is poor, it will impact on the meeting experience.</a:t>
            </a:r>
          </a:p>
        </p:txBody>
      </p:sp>
      <p:cxnSp>
        <p:nvCxnSpPr>
          <p:cNvPr id="6" name="直線接點 5"/>
          <p:cNvCxnSpPr/>
          <p:nvPr/>
        </p:nvCxnSpPr>
        <p:spPr>
          <a:xfrm flipV="1">
            <a:off x="165922" y="1710772"/>
            <a:ext cx="0" cy="34554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2047"/>
          <p:cNvSpPr>
            <a:spLocks noChangeArrowheads="1"/>
          </p:cNvSpPr>
          <p:nvPr/>
        </p:nvSpPr>
        <p:spPr bwMode="auto">
          <a:xfrm>
            <a:off x="4901677" y="2762249"/>
            <a:ext cx="4048520" cy="203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483" tIns="30242" rIns="60483" bIns="30242">
            <a:noAutofit/>
          </a:bodyPr>
          <a:lstStyle/>
          <a:p>
            <a:pPr marL="2571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70000"/>
              <a:buFont typeface="Wingdings" panose="05000000000000000000" pitchFamily="2" charset="2"/>
              <a:buChar char="n"/>
            </a:pPr>
            <a:r>
              <a:rPr kumimoji="1" lang="en-US" altLang="zh-TW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Composite automatic tracking design</a:t>
            </a:r>
          </a:p>
          <a:p>
            <a:pPr marL="2571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70000"/>
              <a:buFont typeface="Wingdings" panose="05000000000000000000" pitchFamily="2" charset="2"/>
              <a:buChar char="n"/>
            </a:pPr>
            <a:r>
              <a:rPr kumimoji="1" lang="en-US" altLang="zh-TW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Lumens‘ intelligent tracking mode follows a presenter at the front of the room or can automatically frame the picture to ensure that all delegates are in view.</a:t>
            </a:r>
          </a:p>
          <a:p>
            <a:pPr marL="2571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70000"/>
              <a:buFont typeface="Wingdings" panose="05000000000000000000" pitchFamily="2" charset="2"/>
              <a:buChar char="n"/>
            </a:pPr>
            <a:r>
              <a:rPr kumimoji="1" lang="en-US" altLang="zh-TW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camera connects to the </a:t>
            </a:r>
            <a:r>
              <a:rPr kumimoji="1" lang="en-US" altLang="zh-TW" sz="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ClickShare</a:t>
            </a:r>
            <a:r>
              <a:rPr kumimoji="1" lang="en-US" altLang="zh-TW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receiver via USB. It does not have to connect directly to a laptop.</a:t>
            </a:r>
          </a:p>
          <a:p>
            <a:pPr marL="2571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70000"/>
              <a:buFont typeface="Wingdings" panose="05000000000000000000" pitchFamily="2" charset="2"/>
              <a:buChar char="n"/>
            </a:pPr>
            <a:r>
              <a:rPr kumimoji="1" lang="en-US" altLang="zh-TW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Convenient screen sharing</a:t>
            </a:r>
          </a:p>
          <a:p>
            <a:pPr marL="2571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70000"/>
              <a:buFont typeface="Wingdings" panose="05000000000000000000" pitchFamily="2" charset="2"/>
              <a:buChar char="n"/>
            </a:pPr>
            <a:r>
              <a:rPr kumimoji="1" lang="en-US" altLang="zh-TW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Barco’s </a:t>
            </a:r>
            <a:r>
              <a:rPr kumimoji="1" lang="en-US" altLang="zh-TW" sz="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ClickShare</a:t>
            </a:r>
            <a:r>
              <a:rPr kumimoji="1" lang="en-US" altLang="zh-TW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system allows delegates to start a meeting with ease, hosted on any laptop.</a:t>
            </a:r>
          </a:p>
          <a:p>
            <a:pPr marL="2571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70000"/>
              <a:buFont typeface="Wingdings" panose="05000000000000000000" pitchFamily="2" charset="2"/>
              <a:buChar char="n"/>
            </a:pPr>
            <a:r>
              <a:rPr kumimoji="1" lang="en-US" altLang="zh-TW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 to another user’s screen at the click of a button.</a:t>
            </a:r>
          </a:p>
          <a:p>
            <a:pPr marL="2571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70000"/>
              <a:buFont typeface="Wingdings" panose="05000000000000000000" pitchFamily="2" charset="2"/>
              <a:buChar char="n"/>
            </a:pPr>
            <a:r>
              <a:rPr kumimoji="1" lang="en-US" altLang="zh-TW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Get rid of cables and quickly share content to the big screen with no re-cabling </a:t>
            </a:r>
            <a:r>
              <a:rPr kumimoji="1" lang="en-US" altLang="zh-TW" sz="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requried</a:t>
            </a:r>
            <a:endParaRPr kumimoji="1" lang="en-US" altLang="zh-TW" sz="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571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70000"/>
              <a:buFont typeface="Wingdings" panose="05000000000000000000" pitchFamily="2" charset="2"/>
              <a:buChar char="n"/>
            </a:pPr>
            <a:r>
              <a:rPr kumimoji="1" lang="en-US" altLang="zh-TW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Simplify sharing and collaboration and increase meeting productivity.</a:t>
            </a:r>
          </a:p>
          <a:p>
            <a:pPr marL="2571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70000"/>
              <a:buFont typeface="Wingdings" panose="05000000000000000000" pitchFamily="2" charset="2"/>
              <a:buChar char="n"/>
            </a:pPr>
            <a:r>
              <a:rPr kumimoji="1" lang="en-US" altLang="zh-TW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Bring full-room audio coverage to all your unified </a:t>
            </a:r>
            <a:r>
              <a:rPr kumimoji="1" lang="en-US" altLang="zh-TW" sz="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comms</a:t>
            </a:r>
            <a:r>
              <a:rPr kumimoji="1" lang="en-US" altLang="zh-TW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spaces</a:t>
            </a:r>
          </a:p>
          <a:p>
            <a:pPr marL="2571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70000"/>
              <a:buFont typeface="Wingdings" panose="05000000000000000000" pitchFamily="2" charset="2"/>
              <a:buChar char="n"/>
            </a:pPr>
            <a:r>
              <a:rPr kumimoji="1" lang="en-US" altLang="zh-TW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 matter where people sit in the room, they can be heard by remote participants.</a:t>
            </a:r>
          </a:p>
          <a:p>
            <a:pPr marL="2571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70000"/>
              <a:buFont typeface="Wingdings" panose="05000000000000000000" pitchFamily="2" charset="2"/>
              <a:buChar char="n"/>
            </a:pPr>
            <a:r>
              <a:rPr kumimoji="1" lang="en-US" altLang="zh-TW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Patented Microphone Mist technology uses virtual microphones to pick up voices throughout the room.</a:t>
            </a:r>
            <a:endParaRPr kumimoji="1" lang="en-US" altLang="zh-TW" sz="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Picture 2" descr="未提供相片說明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3" b="13514"/>
          <a:stretch/>
        </p:blipFill>
        <p:spPr bwMode="auto">
          <a:xfrm>
            <a:off x="5171680" y="462337"/>
            <a:ext cx="3508514" cy="21809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群組 17"/>
          <p:cNvGrpSpPr/>
          <p:nvPr/>
        </p:nvGrpSpPr>
        <p:grpSpPr>
          <a:xfrm>
            <a:off x="3368464" y="874251"/>
            <a:ext cx="1664196" cy="686266"/>
            <a:chOff x="3227398" y="2573867"/>
            <a:chExt cx="4704457" cy="1939982"/>
          </a:xfrm>
        </p:grpSpPr>
        <p:sp>
          <p:nvSpPr>
            <p:cNvPr id="19" name="圓角矩形 18"/>
            <p:cNvSpPr/>
            <p:nvPr/>
          </p:nvSpPr>
          <p:spPr>
            <a:xfrm>
              <a:off x="3419872" y="2643758"/>
              <a:ext cx="4320480" cy="1800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Picture 2" descr="SNCB NMBS: Design, improve and validate a maintenance line aiming to double  the load capacity | AMIA System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398" y="2573867"/>
              <a:ext cx="4704457" cy="19399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42">
            <a:extLst>
              <a:ext uri="{FF2B5EF4-FFF2-40B4-BE49-F238E27FC236}">
                <a16:creationId xmlns:a16="http://schemas.microsoft.com/office/drawing/2014/main" id="{7924BF1B-58DF-4093-9FF2-98D5ABDAF6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478" y="4036942"/>
            <a:ext cx="1105199" cy="966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872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 rot="5400000">
            <a:off x="1649962" y="505965"/>
            <a:ext cx="245297" cy="18484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" y="0"/>
            <a:ext cx="49059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93463" y="361152"/>
            <a:ext cx="41628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zh-TW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National Railway Company </a:t>
            </a:r>
            <a:endParaRPr lang="en-US" altLang="zh-TW" sz="20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altLang="zh-TW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Belgium</a:t>
            </a:r>
            <a:endParaRPr lang="en-US" altLang="zh-TW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48405" y="1314296"/>
            <a:ext cx="29943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Product: </a:t>
            </a:r>
            <a:r>
              <a:rPr lang="en-US" altLang="zh-TW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VC-TR1</a:t>
            </a:r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 rot="16200000">
            <a:off x="-555767" y="965300"/>
            <a:ext cx="1577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TW" sz="900" b="1" dirty="0" smtClean="0">
                <a:solidFill>
                  <a:schemeClr val="bg1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Success Stories</a:t>
            </a:r>
            <a:endParaRPr lang="en-US" altLang="zh-TW" sz="900" b="1" dirty="0">
              <a:solidFill>
                <a:schemeClr val="bg1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algn="r">
              <a:defRPr/>
            </a:pPr>
            <a:r>
              <a:rPr lang="en-US" altLang="zh-TW" sz="900" dirty="0" smtClean="0">
                <a:solidFill>
                  <a:schemeClr val="bg1"/>
                </a:solidFill>
              </a:rPr>
              <a:t>Government</a:t>
            </a:r>
            <a:endParaRPr lang="en-US" altLang="zh-TW" sz="900" dirty="0">
              <a:solidFill>
                <a:schemeClr val="bg1"/>
              </a:solidFill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165922" y="1710772"/>
            <a:ext cx="0" cy="34554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273" y="1552821"/>
            <a:ext cx="5997918" cy="34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6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4383" y="145268"/>
            <a:ext cx="383154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zh-TW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Ministry of Environment, Forest &amp; Climate </a:t>
            </a:r>
            <a:r>
              <a:rPr lang="en-US" altLang="zh-TW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Change</a:t>
            </a:r>
            <a:endParaRPr lang="en-US" altLang="zh-TW" sz="2400" b="1" i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altLang="zh-TW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India</a:t>
            </a:r>
          </a:p>
        </p:txBody>
      </p:sp>
      <p:sp>
        <p:nvSpPr>
          <p:cNvPr id="3" name="矩形 2"/>
          <p:cNvSpPr/>
          <p:nvPr/>
        </p:nvSpPr>
        <p:spPr>
          <a:xfrm>
            <a:off x="1" y="0"/>
            <a:ext cx="49059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812642" y="1520660"/>
            <a:ext cx="3952454" cy="400110"/>
            <a:chOff x="877234" y="1705937"/>
            <a:chExt cx="3952454" cy="400110"/>
          </a:xfrm>
        </p:grpSpPr>
        <p:sp>
          <p:nvSpPr>
            <p:cNvPr id="17" name="矩形 16"/>
            <p:cNvSpPr/>
            <p:nvPr/>
          </p:nvSpPr>
          <p:spPr>
            <a:xfrm rot="5400000">
              <a:off x="2730812" y="-147639"/>
              <a:ext cx="245297" cy="395245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877237" y="1705937"/>
              <a:ext cx="395244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Product: VCA51P, LC200</a:t>
              </a:r>
              <a:r>
                <a:rPr lang="en-US" altLang="zh-TW" sz="1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TW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AV Automation through AMX Controller </a:t>
              </a:r>
            </a:p>
            <a:p>
              <a:endParaRPr lang="en-US" altLang="zh-TW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6" name="直線接點 5"/>
          <p:cNvCxnSpPr/>
          <p:nvPr/>
        </p:nvCxnSpPr>
        <p:spPr>
          <a:xfrm flipV="1">
            <a:off x="165922" y="1710772"/>
            <a:ext cx="0" cy="34554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內容版面配置區 2"/>
          <p:cNvSpPr txBox="1">
            <a:spLocks/>
          </p:cNvSpPr>
          <p:nvPr/>
        </p:nvSpPr>
        <p:spPr bwMode="auto">
          <a:xfrm>
            <a:off x="6887941" y="471436"/>
            <a:ext cx="1823601" cy="81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483" tIns="30242" rIns="60483" bIns="30242">
            <a:no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70000"/>
              <a:buFont typeface="Wingdings" panose="05000000000000000000" pitchFamily="2" charset="2"/>
              <a:buChar char="n"/>
              <a:defRPr kumimoji="1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529"/>
              </a:spcAft>
              <a:buClr>
                <a:srgbClr val="558ED5"/>
              </a:buClr>
              <a:buSzPct val="70000"/>
              <a:buNone/>
              <a:defRPr/>
            </a:pPr>
            <a:r>
              <a:rPr lang="en-US" altLang="zh-TW" sz="700" dirty="0">
                <a:solidFill>
                  <a:schemeClr val="tx1"/>
                </a:solidFill>
                <a:latin typeface="Arial" charset="0"/>
                <a:cs typeface="Arial" charset="0"/>
              </a:rPr>
              <a:t>Lumens Camera integrated LC200 &amp; audio conference system for local recordings and online VC meetings. </a:t>
            </a:r>
          </a:p>
        </p:txBody>
      </p:sp>
      <p:pic>
        <p:nvPicPr>
          <p:cNvPr id="2050" name="Picture 2" descr="Twitter 上的 MoEF&amp;CC：&quot;To strengthen PM Shri @narendramodi's vision of  improving air quality in more than 100 cities, Hon'ble Minister for  @moefcc, Shri @byadavbjp has launched the 'PRANA', Portal for #NCAP today 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t="11921" r="14965" b="10265"/>
          <a:stretch/>
        </p:blipFill>
        <p:spPr bwMode="auto">
          <a:xfrm>
            <a:off x="7009007" y="1641455"/>
            <a:ext cx="1581470" cy="95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0D131F5-5CD7-4FEC-89A3-E4B0C999C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1" y="3021377"/>
            <a:ext cx="4393851" cy="1978091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D30C10F6-46F4-4379-862A-6568FFED5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28" y="3021377"/>
            <a:ext cx="2994749" cy="1516374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595B77C3-B591-4158-AEE1-0E02C8EB4E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60" y="496753"/>
            <a:ext cx="1086275" cy="2289405"/>
          </a:xfrm>
          <a:prstGeom prst="rect">
            <a:avLst/>
          </a:prstGeom>
        </p:spPr>
      </p:pic>
      <p:pic>
        <p:nvPicPr>
          <p:cNvPr id="2052" name="Picture 4" descr="https://www.mylumens.com/images/pdt2/155220220818122241672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860" y="1852022"/>
            <a:ext cx="1471284" cy="11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C20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3" b="36242"/>
          <a:stretch/>
        </p:blipFill>
        <p:spPr bwMode="auto">
          <a:xfrm>
            <a:off x="1632526" y="2378854"/>
            <a:ext cx="2474258" cy="54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 rot="16200000">
            <a:off x="-555767" y="965300"/>
            <a:ext cx="1577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TW" sz="900" b="1" dirty="0" smtClean="0">
                <a:solidFill>
                  <a:schemeClr val="bg1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Success Stories</a:t>
            </a:r>
            <a:endParaRPr lang="en-US" altLang="zh-TW" sz="900" b="1" dirty="0">
              <a:solidFill>
                <a:schemeClr val="bg1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algn="r">
              <a:defRPr/>
            </a:pPr>
            <a:r>
              <a:rPr lang="en-US" altLang="zh-TW" sz="900" dirty="0" smtClean="0">
                <a:solidFill>
                  <a:schemeClr val="bg1"/>
                </a:solidFill>
              </a:rPr>
              <a:t>Government</a:t>
            </a:r>
            <a:endParaRPr lang="en-US" altLang="zh-TW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8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 rot="5400000">
            <a:off x="1631464" y="437558"/>
            <a:ext cx="245297" cy="19212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" y="0"/>
            <a:ext cx="49059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05791" y="278765"/>
            <a:ext cx="462667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zh-TW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National Academy of </a:t>
            </a:r>
            <a:r>
              <a:rPr lang="en-US" altLang="zh-TW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Customs</a:t>
            </a:r>
          </a:p>
          <a:p>
            <a:pPr>
              <a:spcAft>
                <a:spcPts val="600"/>
              </a:spcAft>
              <a:defRPr/>
            </a:pPr>
            <a:r>
              <a:rPr lang="en-US" altLang="zh-TW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India</a:t>
            </a:r>
            <a:endParaRPr lang="en-US" altLang="zh-TW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3464" y="1282333"/>
            <a:ext cx="1781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Product: VC-R30, LC200</a:t>
            </a:r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 bwMode="auto">
          <a:xfrm>
            <a:off x="793463" y="1668192"/>
            <a:ext cx="2744867" cy="11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483" tIns="30242" rIns="60483" bIns="30242">
            <a:no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70000"/>
              <a:buFont typeface="Wingdings" panose="05000000000000000000" pitchFamily="2" charset="2"/>
              <a:buChar char="n"/>
              <a:defRPr kumimoji="1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529"/>
              </a:spcAft>
              <a:buClr>
                <a:srgbClr val="558ED5"/>
              </a:buClr>
              <a:buSzPct val="70000"/>
              <a:buNone/>
              <a:defRPr/>
            </a:pPr>
            <a:r>
              <a:rPr lang="en-US" altLang="zh-TW" sz="7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Application </a:t>
            </a:r>
            <a:r>
              <a:rPr lang="en-US" altLang="zh-TW" sz="700" dirty="0">
                <a:solidFill>
                  <a:schemeClr val="tx1"/>
                </a:solidFill>
                <a:latin typeface="Arial" charset="0"/>
                <a:cs typeface="Arial" charset="0"/>
              </a:rPr>
              <a:t>consist of VC calls and in house training for customs department officials along with recording the training material. Lumens was </a:t>
            </a:r>
            <a:r>
              <a:rPr lang="en-US" altLang="zh-TW" sz="700" dirty="0" err="1">
                <a:solidFill>
                  <a:schemeClr val="tx1"/>
                </a:solidFill>
                <a:latin typeface="Arial" charset="0"/>
                <a:cs typeface="Arial" charset="0"/>
              </a:rPr>
              <a:t>finalsed</a:t>
            </a:r>
            <a:r>
              <a:rPr lang="en-US" altLang="zh-TW" sz="700" dirty="0">
                <a:solidFill>
                  <a:schemeClr val="tx1"/>
                </a:solidFill>
                <a:latin typeface="Arial" charset="0"/>
                <a:cs typeface="Arial" charset="0"/>
              </a:rPr>
              <a:t> considering the quality and the recording solution along with switching of the cameras inputs.</a:t>
            </a:r>
          </a:p>
        </p:txBody>
      </p:sp>
      <p:cxnSp>
        <p:nvCxnSpPr>
          <p:cNvPr id="6" name="直線接點 5"/>
          <p:cNvCxnSpPr/>
          <p:nvPr/>
        </p:nvCxnSpPr>
        <p:spPr>
          <a:xfrm flipV="1">
            <a:off x="165922" y="1710772"/>
            <a:ext cx="0" cy="34554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2047"/>
          <p:cNvSpPr>
            <a:spLocks noChangeArrowheads="1"/>
          </p:cNvSpPr>
          <p:nvPr/>
        </p:nvSpPr>
        <p:spPr bwMode="auto">
          <a:xfrm>
            <a:off x="4843477" y="3295973"/>
            <a:ext cx="2685857" cy="106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650" tIns="40325" rIns="80650" bIns="40325">
            <a:spAutoFit/>
          </a:bodyPr>
          <a:lstStyle/>
          <a:p>
            <a:r>
              <a:rPr lang="en-US" altLang="zh-TW" sz="800" i="1" dirty="0" smtClean="0">
                <a:solidFill>
                  <a:schemeClr val="accent5"/>
                </a:solidFill>
              </a:rPr>
              <a:t>“After </a:t>
            </a:r>
            <a:r>
              <a:rPr lang="en-US" altLang="zh-TW" sz="800" i="1" dirty="0">
                <a:solidFill>
                  <a:schemeClr val="accent5"/>
                </a:solidFill>
              </a:rPr>
              <a:t>seeing multiple demos of different OEM, Lumens product were finalized considering the product quality of the camera along with recording storage device and easy of operation to switch between 2 cameras</a:t>
            </a:r>
            <a:r>
              <a:rPr lang="en-US" altLang="zh-TW" sz="800" i="1" dirty="0" smtClean="0">
                <a:solidFill>
                  <a:schemeClr val="accent5"/>
                </a:solidFill>
              </a:rPr>
              <a:t>.”</a:t>
            </a:r>
            <a:endParaRPr lang="en-US" altLang="zh-TW" sz="800" i="1" dirty="0">
              <a:solidFill>
                <a:schemeClr val="accent5"/>
              </a:solidFill>
            </a:endParaRPr>
          </a:p>
          <a:p>
            <a:endParaRPr lang="en-US" altLang="zh-TW" sz="800" i="1" dirty="0" smtClean="0">
              <a:solidFill>
                <a:schemeClr val="accent5"/>
              </a:solidFill>
            </a:endParaRPr>
          </a:p>
          <a:p>
            <a:pPr algn="r"/>
            <a:r>
              <a:rPr lang="en-US" altLang="zh-TW" sz="800" b="1" dirty="0">
                <a:solidFill>
                  <a:schemeClr val="accent5"/>
                </a:solidFill>
              </a:rPr>
              <a:t>Mr. </a:t>
            </a:r>
            <a:r>
              <a:rPr lang="en-US" altLang="zh-TW" sz="800" b="1" dirty="0" err="1" smtClean="0">
                <a:solidFill>
                  <a:schemeClr val="accent5"/>
                </a:solidFill>
              </a:rPr>
              <a:t>Ragi</a:t>
            </a:r>
            <a:endParaRPr lang="en-US" altLang="zh-TW" sz="800" b="1" dirty="0" smtClean="0">
              <a:solidFill>
                <a:schemeClr val="accent5"/>
              </a:solidFill>
            </a:endParaRPr>
          </a:p>
          <a:p>
            <a:pPr algn="r"/>
            <a:r>
              <a:rPr lang="en-US" altLang="zh-TW" sz="800" b="1" dirty="0" smtClean="0">
                <a:solidFill>
                  <a:schemeClr val="accent5"/>
                </a:solidFill>
              </a:rPr>
              <a:t>Admin </a:t>
            </a:r>
            <a:r>
              <a:rPr lang="en-US" altLang="zh-TW" sz="800" b="1" dirty="0">
                <a:solidFill>
                  <a:schemeClr val="accent5"/>
                </a:solidFill>
              </a:rPr>
              <a:t>Head</a:t>
            </a:r>
          </a:p>
          <a:p>
            <a:pPr algn="r"/>
            <a:r>
              <a:rPr lang="en-US" altLang="zh-TW" sz="800" b="1" dirty="0" smtClean="0">
                <a:solidFill>
                  <a:schemeClr val="accent5"/>
                </a:solidFill>
              </a:rPr>
              <a:t>National </a:t>
            </a:r>
            <a:r>
              <a:rPr lang="en-US" altLang="zh-TW" sz="800" b="1" dirty="0">
                <a:solidFill>
                  <a:schemeClr val="accent5"/>
                </a:solidFill>
              </a:rPr>
              <a:t>Academy of Customs Baroda Gujarat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12FE5FC6-A44E-05B9-720C-901D21827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75" y="2915736"/>
            <a:ext cx="2996952" cy="1819209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37A90B0E-66F7-CF32-D632-8A66CC21B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78" y="853291"/>
            <a:ext cx="3537462" cy="2294863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 rot="16200000">
            <a:off x="-555767" y="965300"/>
            <a:ext cx="1577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TW" sz="900" b="1" dirty="0" smtClean="0">
                <a:solidFill>
                  <a:schemeClr val="bg1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Success Stories</a:t>
            </a:r>
            <a:endParaRPr lang="en-US" altLang="zh-TW" sz="900" b="1" dirty="0">
              <a:solidFill>
                <a:schemeClr val="bg1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algn="r">
              <a:defRPr/>
            </a:pPr>
            <a:r>
              <a:rPr lang="en-US" altLang="zh-TW" sz="900" dirty="0" smtClean="0">
                <a:solidFill>
                  <a:schemeClr val="bg1"/>
                </a:solidFill>
              </a:rPr>
              <a:t>Government</a:t>
            </a:r>
            <a:endParaRPr lang="en-US" altLang="zh-TW" sz="900" dirty="0">
              <a:solidFill>
                <a:schemeClr val="bg1"/>
              </a:solidFill>
            </a:endParaRPr>
          </a:p>
        </p:txBody>
      </p:sp>
      <p:pic>
        <p:nvPicPr>
          <p:cNvPr id="26" name="Picture 2" descr="NACIN, Vadodara (@NacinVadodara) / Twitter">
            <a:extLst>
              <a:ext uri="{FF2B5EF4-FFF2-40B4-BE49-F238E27FC236}">
                <a16:creationId xmlns:a16="http://schemas.microsoft.com/office/drawing/2014/main" id="{6DFC3D4B-E022-0C87-ABDC-F59C7DCB2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907" y="3524652"/>
            <a:ext cx="757173" cy="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mylumens.com/images/pdt2/153220220818122228813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5" t="13004" r="16622" b="12800"/>
          <a:stretch/>
        </p:blipFill>
        <p:spPr bwMode="auto">
          <a:xfrm>
            <a:off x="3695136" y="1908971"/>
            <a:ext cx="1148341" cy="10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LC20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3" b="36242"/>
          <a:stretch/>
        </p:blipFill>
        <p:spPr bwMode="auto">
          <a:xfrm>
            <a:off x="1903645" y="2599924"/>
            <a:ext cx="2474258" cy="54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42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 rot="5400000">
            <a:off x="1898006" y="145278"/>
            <a:ext cx="245297" cy="23445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" y="0"/>
            <a:ext cx="49059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93463" y="248510"/>
            <a:ext cx="316278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zh-TW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G20</a:t>
            </a:r>
            <a:endParaRPr lang="en-US" altLang="zh-TW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altLang="zh-TW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Japan</a:t>
            </a:r>
            <a:endParaRPr lang="zh-CN" alt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48405" y="1201654"/>
            <a:ext cx="29943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Product: VC-BR50P</a:t>
            </a:r>
            <a:r>
              <a:rPr lang="zh-TW" alt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、</a:t>
            </a:r>
            <a:r>
              <a:rPr lang="en-US" altLang="zh-TW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VS-KB30</a:t>
            </a:r>
            <a:endParaRPr lang="en-US" altLang="zh-TW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 rot="16200000">
            <a:off x="-555767" y="965300"/>
            <a:ext cx="1577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TW" sz="900" b="1" dirty="0" smtClean="0">
                <a:solidFill>
                  <a:schemeClr val="bg1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Success Stories</a:t>
            </a:r>
            <a:endParaRPr lang="en-US" altLang="zh-TW" sz="900" b="1" dirty="0">
              <a:solidFill>
                <a:schemeClr val="bg1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algn="r">
              <a:defRPr/>
            </a:pPr>
            <a:r>
              <a:rPr lang="en-US" altLang="zh-TW" sz="900" dirty="0" smtClean="0">
                <a:solidFill>
                  <a:schemeClr val="bg1"/>
                </a:solidFill>
              </a:rPr>
              <a:t>Government</a:t>
            </a:r>
            <a:endParaRPr lang="en-US" altLang="zh-TW" sz="900" dirty="0">
              <a:solidFill>
                <a:schemeClr val="bg1"/>
              </a:solidFill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 bwMode="auto">
          <a:xfrm>
            <a:off x="793463" y="1555550"/>
            <a:ext cx="3185023" cy="11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483" tIns="30242" rIns="60483" bIns="30242">
            <a:no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70000"/>
              <a:buFont typeface="Wingdings" panose="05000000000000000000" pitchFamily="2" charset="2"/>
              <a:buChar char="n"/>
              <a:defRPr kumimoji="1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529"/>
              </a:spcAft>
              <a:buClr>
                <a:srgbClr val="558ED5"/>
              </a:buClr>
              <a:buSzPct val="70000"/>
              <a:buNone/>
              <a:defRPr/>
            </a:pPr>
            <a:r>
              <a:rPr lang="en-US" altLang="zh-CN" sz="700" dirty="0">
                <a:solidFill>
                  <a:schemeClr val="tx1"/>
                </a:solidFill>
                <a:latin typeface="Arial" charset="0"/>
                <a:cs typeface="Arial" charset="0"/>
              </a:rPr>
              <a:t>G20 is an international forum of 19 countries and EU that together represent 90% of world economy. 2019 G20 Summit was held in Osaka, Japan. </a:t>
            </a: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529"/>
              </a:spcAft>
              <a:buClr>
                <a:srgbClr val="558ED5"/>
              </a:buClr>
              <a:buSzPct val="70000"/>
              <a:buNone/>
              <a:defRPr/>
            </a:pPr>
            <a:r>
              <a:rPr lang="en-US" altLang="zh-CN" sz="700" dirty="0">
                <a:solidFill>
                  <a:schemeClr val="tx1"/>
                </a:solidFill>
                <a:latin typeface="Arial" charset="0"/>
                <a:cs typeface="Arial" charset="0"/>
              </a:rPr>
              <a:t>PTZ IP Cameras VC-A50P paired with IP Camera Controller are used to capture speakers and then broadcast and live streaming to facilitate language interpretation.</a:t>
            </a: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529"/>
              </a:spcAft>
              <a:buClr>
                <a:srgbClr val="558ED5"/>
              </a:buClr>
              <a:buSzPct val="70000"/>
              <a:buNone/>
              <a:defRPr/>
            </a:pPr>
            <a:r>
              <a:rPr lang="en-US" altLang="zh-CN" sz="700" dirty="0">
                <a:solidFill>
                  <a:schemeClr val="tx1"/>
                </a:solidFill>
                <a:latin typeface="Arial" charset="0"/>
                <a:cs typeface="Arial" charset="0"/>
              </a:rPr>
              <a:t>Bosch DICENTIS,  the world first IP-based conference system built on the OMNEO, together with Lumens IP Cameras VC-A50P that providing live feeds orchestra the international summit conference solution.</a:t>
            </a:r>
          </a:p>
        </p:txBody>
      </p:sp>
      <p:cxnSp>
        <p:nvCxnSpPr>
          <p:cNvPr id="6" name="直線接點 5"/>
          <p:cNvCxnSpPr/>
          <p:nvPr/>
        </p:nvCxnSpPr>
        <p:spPr>
          <a:xfrm flipV="1">
            <a:off x="165922" y="1710772"/>
            <a:ext cx="0" cy="34554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2047"/>
          <p:cNvSpPr>
            <a:spLocks noChangeArrowheads="1"/>
          </p:cNvSpPr>
          <p:nvPr/>
        </p:nvSpPr>
        <p:spPr bwMode="auto">
          <a:xfrm>
            <a:off x="5787491" y="2910673"/>
            <a:ext cx="3047132" cy="118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650" tIns="40325" rIns="80650" bIns="40325">
            <a:spAutoFit/>
          </a:bodyPr>
          <a:lstStyle/>
          <a:p>
            <a:r>
              <a:rPr lang="en-US" altLang="zh-TW" sz="800" i="1" dirty="0">
                <a:solidFill>
                  <a:schemeClr val="accent5"/>
                </a:solidFill>
              </a:rPr>
              <a:t>“Lumens VC-A50P PTZ camera was chosen due to its outstanding capability. The cameras were easy to install, supports </a:t>
            </a:r>
            <a:r>
              <a:rPr lang="en-US" altLang="zh-TW" sz="800" i="1" dirty="0" err="1">
                <a:solidFill>
                  <a:schemeClr val="accent5"/>
                </a:solidFill>
              </a:rPr>
              <a:t>PoE</a:t>
            </a:r>
            <a:r>
              <a:rPr lang="en-US" altLang="zh-TW" sz="800" i="1" dirty="0">
                <a:solidFill>
                  <a:schemeClr val="accent5"/>
                </a:solidFill>
              </a:rPr>
              <a:t> for long distance image/sound transmission and offers a nice image quality. The newly released IP camera controller also satisfies the need of control in order to broadcast the videos,” </a:t>
            </a:r>
          </a:p>
          <a:p>
            <a:endParaRPr lang="en-US" altLang="zh-TW" sz="800" i="1" dirty="0" smtClean="0">
              <a:solidFill>
                <a:schemeClr val="accent5"/>
              </a:solidFill>
            </a:endParaRPr>
          </a:p>
          <a:p>
            <a:r>
              <a:rPr lang="en-US" altLang="zh-CN" sz="800" b="1" dirty="0">
                <a:solidFill>
                  <a:schemeClr val="accent5"/>
                </a:solidFill>
              </a:rPr>
              <a:t>Hideki </a:t>
            </a:r>
            <a:r>
              <a:rPr lang="en-US" altLang="zh-CN" sz="800" b="1" dirty="0" err="1">
                <a:solidFill>
                  <a:schemeClr val="accent5"/>
                </a:solidFill>
              </a:rPr>
              <a:t>Utsugi</a:t>
            </a:r>
            <a:endParaRPr lang="en-US" altLang="zh-CN" sz="800" b="1" dirty="0">
              <a:solidFill>
                <a:schemeClr val="accent5"/>
              </a:solidFill>
            </a:endParaRPr>
          </a:p>
          <a:p>
            <a:r>
              <a:rPr lang="en-US" altLang="zh-CN" sz="800" b="1" dirty="0">
                <a:solidFill>
                  <a:schemeClr val="accent5"/>
                </a:solidFill>
              </a:rPr>
              <a:t>Manager of Network Solution Business Unit, MTC Japan 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13A72ADA-D013-669C-42D1-93C00555A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 t="2034" r="9900"/>
          <a:stretch/>
        </p:blipFill>
        <p:spPr bwMode="auto">
          <a:xfrm>
            <a:off x="6694280" y="666445"/>
            <a:ext cx="2327902" cy="174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1BF1DE32-52EA-E743-8470-2001DAFE2C2F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r="15236"/>
          <a:stretch/>
        </p:blipFill>
        <p:spPr bwMode="auto">
          <a:xfrm>
            <a:off x="4314061" y="666445"/>
            <a:ext cx="2244485" cy="174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3" b="89840" l="10000" r="91500">
                        <a14:foregroundMark x1="58500" y1="12032" x2="58500" y2="12032"/>
                        <a14:foregroundMark x1="69000" y1="14171" x2="69000" y2="14171"/>
                        <a14:foregroundMark x1="55750" y1="25668" x2="55750" y2="25668"/>
                        <a14:foregroundMark x1="33000" y1="28877" x2="33000" y2="28877"/>
                        <a14:foregroundMark x1="25750" y1="43583" x2="25750" y2="43583"/>
                        <a14:foregroundMark x1="59000" y1="44118" x2="59000" y2="44118"/>
                        <a14:foregroundMark x1="52000" y1="14439" x2="52000" y2="14439"/>
                        <a14:foregroundMark x1="70500" y1="40374" x2="70500" y2="40374"/>
                        <a14:foregroundMark x1="65000" y1="64439" x2="65000" y2="64439"/>
                        <a14:foregroundMark x1="73500" y1="61230" x2="73500" y2="61230"/>
                        <a14:foregroundMark x1="17750" y1="84225" x2="17750" y2="84225"/>
                        <a14:foregroundMark x1="64750" y1="86631" x2="64750" y2="86631"/>
                        <a14:foregroundMark x1="68500" y1="86096" x2="68500" y2="86096"/>
                        <a14:foregroundMark x1="74250" y1="85561" x2="74250" y2="85561"/>
                        <a14:foregroundMark x1="80500" y1="85561" x2="80500" y2="85561"/>
                        <a14:foregroundMark x1="87500" y1="86096" x2="87500" y2="86096"/>
                        <a14:foregroundMark x1="91500" y1="85829" x2="91500" y2="85829"/>
                        <a14:foregroundMark x1="65500" y1="20321" x2="65500" y2="20321"/>
                        <a14:backgroundMark x1="46250" y1="88770" x2="46250" y2="88770"/>
                        <a14:backgroundMark x1="33750" y1="63369" x2="33750" y2="63369"/>
                        <a14:backgroundMark x1="33000" y1="61765" x2="33000" y2="61765"/>
                        <a14:backgroundMark x1="40000" y1="41979" x2="40000" y2="41979"/>
                        <a14:backgroundMark x1="39750" y1="42781" x2="39750" y2="427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0960" y="2955156"/>
            <a:ext cx="1224545" cy="1144950"/>
          </a:xfrm>
          <a:prstGeom prst="rect">
            <a:avLst/>
          </a:prstGeom>
        </p:spPr>
      </p:pic>
      <p:pic>
        <p:nvPicPr>
          <p:cNvPr id="1030" name="Picture 6" descr="https://www.mylumens.com/images/pdt2/1363202208181220471414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1" t="14155" r="24420" b="10483"/>
          <a:stretch/>
        </p:blipFill>
        <p:spPr bwMode="auto">
          <a:xfrm>
            <a:off x="3780267" y="3034017"/>
            <a:ext cx="491835" cy="52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2" y="3329919"/>
            <a:ext cx="2718282" cy="163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Lumens VS-KB30 IP Camera Controller with Joystic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t="16736" r="8111" b="16505"/>
          <a:stretch/>
        </p:blipFill>
        <p:spPr bwMode="auto">
          <a:xfrm>
            <a:off x="3233180" y="3191700"/>
            <a:ext cx="630684" cy="3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6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 rot="5400000">
            <a:off x="1898006" y="145278"/>
            <a:ext cx="245297" cy="23445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" y="0"/>
            <a:ext cx="49059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93463" y="248510"/>
            <a:ext cx="316278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zh-TW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G20</a:t>
            </a:r>
            <a:endParaRPr lang="en-US" altLang="zh-TW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altLang="zh-TW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Japan</a:t>
            </a:r>
            <a:endParaRPr lang="zh-CN" alt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48405" y="1201654"/>
            <a:ext cx="29943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Product: VC-BR50P</a:t>
            </a:r>
            <a:r>
              <a:rPr lang="zh-TW" alt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、</a:t>
            </a:r>
            <a:r>
              <a:rPr lang="en-US" altLang="zh-TW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VS-KB30</a:t>
            </a:r>
            <a:endParaRPr lang="en-US" altLang="zh-TW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 rot="16200000">
            <a:off x="-555767" y="965300"/>
            <a:ext cx="1577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TW" sz="900" b="1" dirty="0" smtClean="0">
                <a:solidFill>
                  <a:schemeClr val="bg1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Success Stories</a:t>
            </a:r>
            <a:endParaRPr lang="en-US" altLang="zh-TW" sz="900" b="1" dirty="0">
              <a:solidFill>
                <a:schemeClr val="bg1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algn="r">
              <a:defRPr/>
            </a:pPr>
            <a:r>
              <a:rPr lang="en-US" altLang="zh-TW" sz="900" dirty="0" smtClean="0">
                <a:solidFill>
                  <a:schemeClr val="bg1"/>
                </a:solidFill>
              </a:rPr>
              <a:t>Government</a:t>
            </a:r>
            <a:endParaRPr lang="en-US" altLang="zh-TW" sz="900" dirty="0">
              <a:solidFill>
                <a:schemeClr val="bg1"/>
              </a:solidFill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165922" y="1710772"/>
            <a:ext cx="0" cy="34554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群組 1"/>
          <p:cNvGrpSpPr/>
          <p:nvPr/>
        </p:nvGrpSpPr>
        <p:grpSpPr>
          <a:xfrm>
            <a:off x="1302231" y="1597178"/>
            <a:ext cx="6629190" cy="3085277"/>
            <a:chOff x="323528" y="922094"/>
            <a:chExt cx="8948816" cy="4169936"/>
          </a:xfrm>
        </p:grpSpPr>
        <p:pic>
          <p:nvPicPr>
            <p:cNvPr id="18" name="Picture 6" descr="C:\Users\Isaac.Chen\Desktop\Img source\VL-KB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0406" y="1635646"/>
              <a:ext cx="1019400" cy="469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群組 18"/>
            <p:cNvGrpSpPr/>
            <p:nvPr/>
          </p:nvGrpSpPr>
          <p:grpSpPr>
            <a:xfrm>
              <a:off x="3583147" y="1466780"/>
              <a:ext cx="2923983" cy="648072"/>
              <a:chOff x="1331640" y="1203598"/>
              <a:chExt cx="4642076" cy="1082878"/>
            </a:xfrm>
          </p:grpSpPr>
          <p:pic>
            <p:nvPicPr>
              <p:cNvPr id="21" name="Picture 7" descr="C:\Users\Isaac.Chen\Desktop\Img source\lumens VC-A50P_png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3778" y="1203598"/>
                <a:ext cx="915662" cy="1082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7" descr="C:\Users\Isaac.Chen\Desktop\Img source\lumens VC-A50P_png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5916" y="1203598"/>
                <a:ext cx="915662" cy="1082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7" descr="C:\Users\Isaac.Chen\Desktop\Img source\lumens VC-A50P_png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054" y="1203598"/>
                <a:ext cx="915662" cy="1082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7" descr="C:\Users\Isaac.Chen\Desktop\Img source\lumens VC-A50P_png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640" y="1203598"/>
                <a:ext cx="915662" cy="1082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9" descr="C:\Users\Isaac.Chen\Desktop\Img source\online streamin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0956" y="4629181"/>
              <a:ext cx="476912" cy="306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直線接點 27"/>
            <p:cNvCxnSpPr/>
            <p:nvPr/>
          </p:nvCxnSpPr>
          <p:spPr>
            <a:xfrm>
              <a:off x="6219098" y="2142460"/>
              <a:ext cx="0" cy="50129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/>
            <p:cNvCxnSpPr/>
            <p:nvPr/>
          </p:nvCxnSpPr>
          <p:spPr>
            <a:xfrm flipH="1">
              <a:off x="5593849" y="2639366"/>
              <a:ext cx="625249" cy="30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/>
            <p:nvPr/>
          </p:nvCxnSpPr>
          <p:spPr>
            <a:xfrm>
              <a:off x="5601092" y="2643758"/>
              <a:ext cx="0" cy="541045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/>
            <p:cNvCxnSpPr/>
            <p:nvPr/>
          </p:nvCxnSpPr>
          <p:spPr>
            <a:xfrm>
              <a:off x="5355002" y="2156525"/>
              <a:ext cx="0" cy="103281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 flipH="1">
              <a:off x="3842834" y="2123762"/>
              <a:ext cx="3262" cy="52758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/>
            <p:cNvCxnSpPr/>
            <p:nvPr/>
          </p:nvCxnSpPr>
          <p:spPr>
            <a:xfrm flipH="1">
              <a:off x="3835178" y="2639366"/>
              <a:ext cx="651380" cy="439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/>
            <p:cNvCxnSpPr/>
            <p:nvPr/>
          </p:nvCxnSpPr>
          <p:spPr>
            <a:xfrm>
              <a:off x="4476618" y="2640336"/>
              <a:ext cx="0" cy="541045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>
              <a:off x="6017517" y="3363838"/>
              <a:ext cx="1569733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字方塊 35"/>
            <p:cNvSpPr txBox="1"/>
            <p:nvPr/>
          </p:nvSpPr>
          <p:spPr>
            <a:xfrm>
              <a:off x="7051974" y="922094"/>
              <a:ext cx="2220370" cy="54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 smtClean="0">
                  <a:solidFill>
                    <a:schemeClr val="tx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Lumens IP Controller</a:t>
              </a:r>
            </a:p>
            <a:p>
              <a:r>
                <a:rPr lang="en-US" altLang="zh-TW" sz="1000" dirty="0" smtClean="0">
                  <a:solidFill>
                    <a:schemeClr val="tx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VS-KB30</a:t>
              </a:r>
              <a:endParaRPr lang="zh-TW" altLang="en-US" sz="10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cxnSp>
          <p:nvCxnSpPr>
            <p:cNvPr id="37" name="直線接點 36"/>
            <p:cNvCxnSpPr/>
            <p:nvPr/>
          </p:nvCxnSpPr>
          <p:spPr>
            <a:xfrm flipH="1">
              <a:off x="7314820" y="4743397"/>
              <a:ext cx="792088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單箭頭接點 37"/>
            <p:cNvCxnSpPr/>
            <p:nvPr/>
          </p:nvCxnSpPr>
          <p:spPr>
            <a:xfrm>
              <a:off x="8549564" y="3807293"/>
              <a:ext cx="0" cy="636037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2" descr="C:\Users\Isaac.Chen\Desktop\Img source\cloud_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981" y="4530209"/>
              <a:ext cx="678499" cy="417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文字方塊 39"/>
            <p:cNvSpPr txBox="1"/>
            <p:nvPr/>
          </p:nvSpPr>
          <p:spPr>
            <a:xfrm>
              <a:off x="3779910" y="2418779"/>
              <a:ext cx="792089" cy="29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 smtClean="0">
                  <a:solidFill>
                    <a:schemeClr val="bg1">
                      <a:lumMod val="50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Ethernet</a:t>
              </a:r>
              <a:endParaRPr lang="zh-TW" altLang="en-US" sz="8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6404018" y="3117700"/>
              <a:ext cx="931301" cy="29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 smtClean="0">
                  <a:solidFill>
                    <a:schemeClr val="bg1">
                      <a:lumMod val="50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Ethernet</a:t>
              </a:r>
              <a:endParaRPr lang="zh-TW" altLang="en-US" sz="8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7201685" y="4468330"/>
              <a:ext cx="997307" cy="29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 smtClean="0">
                  <a:solidFill>
                    <a:schemeClr val="bg1">
                      <a:lumMod val="50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Streaming</a:t>
              </a:r>
              <a:endParaRPr lang="zh-TW" altLang="en-US" sz="8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4110626" y="4876586"/>
              <a:ext cx="10862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 smtClean="0">
                  <a:solidFill>
                    <a:schemeClr val="tx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Operator PC</a:t>
              </a:r>
              <a:endParaRPr lang="zh-TW" altLang="en-US" sz="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7519200" y="4011909"/>
              <a:ext cx="1162635" cy="29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 smtClean="0">
                  <a:solidFill>
                    <a:schemeClr val="bg1">
                      <a:lumMod val="50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RTSP/RTMP</a:t>
              </a:r>
              <a:endParaRPr lang="zh-TW" altLang="en-US" sz="8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4070403" y="923382"/>
              <a:ext cx="2271412" cy="54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 smtClean="0">
                  <a:solidFill>
                    <a:schemeClr val="tx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Lumens PTZ Camera</a:t>
              </a:r>
            </a:p>
            <a:p>
              <a:r>
                <a:rPr lang="en-US" altLang="zh-TW" sz="1000" dirty="0" smtClean="0">
                  <a:solidFill>
                    <a:schemeClr val="tx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VC-A50P</a:t>
              </a:r>
              <a:endParaRPr lang="zh-TW" altLang="en-US" sz="10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4669912" y="3723879"/>
              <a:ext cx="1824320" cy="54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 smtClean="0">
                  <a:solidFill>
                    <a:schemeClr val="tx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BOSCH DICENTIS</a:t>
              </a:r>
            </a:p>
            <a:p>
              <a:r>
                <a:rPr lang="en-US" altLang="zh-TW" sz="1000" dirty="0" smtClean="0">
                  <a:solidFill>
                    <a:schemeClr val="tx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Powering Switch</a:t>
              </a:r>
              <a:endParaRPr lang="zh-TW" altLang="en-US" sz="10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pic>
          <p:nvPicPr>
            <p:cNvPr id="47" name="Picture 3" descr="C:\Users\Isaac.Chen\Desktop\Img source\Bosch powering switch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226" y="3165379"/>
              <a:ext cx="1921611" cy="549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8" name="直線接點 47"/>
            <p:cNvCxnSpPr/>
            <p:nvPr/>
          </p:nvCxnSpPr>
          <p:spPr>
            <a:xfrm flipV="1">
              <a:off x="2843808" y="3435847"/>
              <a:ext cx="1191667" cy="432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字方塊 48"/>
            <p:cNvSpPr txBox="1"/>
            <p:nvPr/>
          </p:nvSpPr>
          <p:spPr>
            <a:xfrm>
              <a:off x="3097275" y="3201912"/>
              <a:ext cx="811454" cy="29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 smtClean="0">
                  <a:solidFill>
                    <a:schemeClr val="bg1">
                      <a:lumMod val="50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Ethernet</a:t>
              </a:r>
              <a:endParaRPr lang="zh-TW" altLang="en-US" sz="8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cxnSp>
          <p:nvCxnSpPr>
            <p:cNvPr id="50" name="直線接點 49"/>
            <p:cNvCxnSpPr/>
            <p:nvPr/>
          </p:nvCxnSpPr>
          <p:spPr>
            <a:xfrm>
              <a:off x="4778938" y="2151611"/>
              <a:ext cx="0" cy="103281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字方塊 50"/>
            <p:cNvSpPr txBox="1"/>
            <p:nvPr/>
          </p:nvSpPr>
          <p:spPr>
            <a:xfrm>
              <a:off x="5509355" y="2422301"/>
              <a:ext cx="835931" cy="29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 smtClean="0">
                  <a:solidFill>
                    <a:schemeClr val="bg1">
                      <a:lumMod val="50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Ethernet</a:t>
              </a:r>
              <a:endParaRPr lang="zh-TW" altLang="en-US" sz="8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cxnSp>
          <p:nvCxnSpPr>
            <p:cNvPr id="52" name="直線接點 51"/>
            <p:cNvCxnSpPr/>
            <p:nvPr/>
          </p:nvCxnSpPr>
          <p:spPr>
            <a:xfrm>
              <a:off x="7580106" y="2135669"/>
              <a:ext cx="0" cy="123199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Picture 4" descr="C:\Users\Isaac.Chen\Desktop\Img source\BOSCH DICENTIS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751665"/>
              <a:ext cx="2520280" cy="141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6" descr="C:\Users\Isaac.Chen\Desktop\Img source\ROUTER .PNG - Google Search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6169" y="3077118"/>
              <a:ext cx="774516" cy="573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9" descr="C:\Users\Isaac.Chen\Desktop\Img source\laptop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233" y="4326954"/>
              <a:ext cx="921260" cy="591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6" name="直線接點 55"/>
            <p:cNvCxnSpPr/>
            <p:nvPr/>
          </p:nvCxnSpPr>
          <p:spPr>
            <a:xfrm>
              <a:off x="6017517" y="3516238"/>
              <a:ext cx="212865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>
            <a:xfrm>
              <a:off x="4572000" y="3723878"/>
              <a:ext cx="0" cy="55175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文字方塊 57"/>
            <p:cNvSpPr txBox="1"/>
            <p:nvPr/>
          </p:nvSpPr>
          <p:spPr>
            <a:xfrm>
              <a:off x="7989315" y="3591849"/>
              <a:ext cx="10862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 smtClean="0">
                  <a:solidFill>
                    <a:schemeClr val="tx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Router</a:t>
              </a:r>
              <a:endParaRPr lang="zh-TW" altLang="en-US" sz="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59" name="文字方塊 58"/>
            <p:cNvSpPr txBox="1"/>
            <p:nvPr/>
          </p:nvSpPr>
          <p:spPr>
            <a:xfrm>
              <a:off x="6336948" y="3486806"/>
              <a:ext cx="1076459" cy="29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 smtClean="0">
                  <a:solidFill>
                    <a:schemeClr val="bg1">
                      <a:lumMod val="50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Ethernet</a:t>
              </a:r>
              <a:endParaRPr lang="zh-TW" altLang="en-US" sz="8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3869357" y="3901382"/>
              <a:ext cx="792090" cy="29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 smtClean="0">
                  <a:solidFill>
                    <a:schemeClr val="bg1">
                      <a:lumMod val="50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Ethernet</a:t>
              </a:r>
              <a:endParaRPr lang="zh-TW" altLang="en-US" sz="8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grpSp>
          <p:nvGrpSpPr>
            <p:cNvPr id="61" name="群組 60"/>
            <p:cNvGrpSpPr/>
            <p:nvPr/>
          </p:nvGrpSpPr>
          <p:grpSpPr>
            <a:xfrm>
              <a:off x="827584" y="1466780"/>
              <a:ext cx="1656184" cy="773669"/>
              <a:chOff x="179512" y="1331157"/>
              <a:chExt cx="2160240" cy="843215"/>
            </a:xfrm>
          </p:grpSpPr>
          <p:pic>
            <p:nvPicPr>
              <p:cNvPr id="62" name="Picture 10" descr="C:\Users\Isaac.Chen\Desktop\Img source\dicentis_interpreting_family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1331157"/>
                <a:ext cx="1140756" cy="843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10" descr="C:\Users\Isaac.Chen\Desktop\Img source\dicentis_interpreting_family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8996" y="1331157"/>
                <a:ext cx="1140756" cy="843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4" name="文字方塊 63"/>
            <p:cNvSpPr txBox="1"/>
            <p:nvPr/>
          </p:nvSpPr>
          <p:spPr>
            <a:xfrm>
              <a:off x="685376" y="4210341"/>
              <a:ext cx="1976895" cy="54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 smtClean="0">
                  <a:solidFill>
                    <a:schemeClr val="tx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BOSCH DICENTIS</a:t>
              </a:r>
            </a:p>
            <a:p>
              <a:r>
                <a:rPr lang="en-US" altLang="zh-TW" sz="1000" dirty="0" smtClean="0">
                  <a:solidFill>
                    <a:schemeClr val="tx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Conference System</a:t>
              </a:r>
              <a:endParaRPr lang="zh-TW" altLang="en-US" sz="10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pic>
          <p:nvPicPr>
            <p:cNvPr id="65" name="Picture 2" descr="Image result for bosch logo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929" y="2668020"/>
              <a:ext cx="618620" cy="32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文字方塊 65"/>
            <p:cNvSpPr txBox="1"/>
            <p:nvPr/>
          </p:nvSpPr>
          <p:spPr>
            <a:xfrm>
              <a:off x="763830" y="966374"/>
              <a:ext cx="2304791" cy="54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 smtClean="0">
                  <a:solidFill>
                    <a:schemeClr val="tx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BOSCH DICENTIS</a:t>
              </a:r>
            </a:p>
            <a:p>
              <a:r>
                <a:rPr lang="en-US" altLang="zh-TW" sz="1000" dirty="0" smtClean="0">
                  <a:solidFill>
                    <a:schemeClr val="tx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Interpreter Desk</a:t>
              </a:r>
              <a:endParaRPr lang="zh-TW" altLang="en-US" sz="10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cxnSp>
          <p:nvCxnSpPr>
            <p:cNvPr id="67" name="直線接點 66"/>
            <p:cNvCxnSpPr/>
            <p:nvPr/>
          </p:nvCxnSpPr>
          <p:spPr>
            <a:xfrm flipH="1">
              <a:off x="1905000" y="2111715"/>
              <a:ext cx="2705" cy="56606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接點 67"/>
            <p:cNvCxnSpPr/>
            <p:nvPr/>
          </p:nvCxnSpPr>
          <p:spPr>
            <a:xfrm flipH="1">
              <a:off x="1115616" y="2111715"/>
              <a:ext cx="2705" cy="56606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文字方塊 68"/>
            <p:cNvSpPr txBox="1"/>
            <p:nvPr/>
          </p:nvSpPr>
          <p:spPr>
            <a:xfrm>
              <a:off x="998886" y="2341301"/>
              <a:ext cx="831407" cy="29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 smtClean="0">
                  <a:solidFill>
                    <a:schemeClr val="bg1">
                      <a:lumMod val="50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Ethernet</a:t>
              </a:r>
              <a:endParaRPr lang="zh-TW" altLang="en-US" sz="8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1782028" y="2341301"/>
              <a:ext cx="858692" cy="29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 smtClean="0">
                  <a:solidFill>
                    <a:schemeClr val="bg1">
                      <a:lumMod val="50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Ethernet</a:t>
              </a:r>
              <a:endParaRPr lang="zh-TW" altLang="en-US" sz="8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71" name="文字方塊 70"/>
            <p:cNvSpPr txBox="1"/>
            <p:nvPr/>
          </p:nvSpPr>
          <p:spPr>
            <a:xfrm>
              <a:off x="4662657" y="2428603"/>
              <a:ext cx="807769" cy="29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 smtClean="0">
                  <a:solidFill>
                    <a:schemeClr val="bg1">
                      <a:lumMod val="50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Ethernet</a:t>
              </a:r>
              <a:endParaRPr lang="zh-TW" altLang="en-US" sz="8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59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Isaac.Chen\Desktop\Sucessful story\Sucessful story\26.Police of Limburg\polstp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1" y="2869096"/>
            <a:ext cx="3574756" cy="201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714383" y="145268"/>
            <a:ext cx="383154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zh-TW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Police of </a:t>
            </a:r>
            <a:r>
              <a:rPr lang="en-US" altLang="zh-TW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Limburg</a:t>
            </a:r>
          </a:p>
          <a:p>
            <a:pPr>
              <a:spcAft>
                <a:spcPts val="600"/>
              </a:spcAft>
              <a:defRPr/>
            </a:pPr>
            <a:r>
              <a:rPr lang="en-US" altLang="zh-TW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Belgium</a:t>
            </a:r>
            <a:endParaRPr lang="en-US" altLang="zh-TW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" y="0"/>
            <a:ext cx="49059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812641" y="1149966"/>
            <a:ext cx="1685394" cy="246221"/>
            <a:chOff x="877234" y="1705937"/>
            <a:chExt cx="1685394" cy="246221"/>
          </a:xfrm>
        </p:grpSpPr>
        <p:sp>
          <p:nvSpPr>
            <p:cNvPr id="17" name="矩形 16"/>
            <p:cNvSpPr/>
            <p:nvPr/>
          </p:nvSpPr>
          <p:spPr>
            <a:xfrm rot="5400000">
              <a:off x="1597282" y="985892"/>
              <a:ext cx="245297" cy="168539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877237" y="1705937"/>
              <a:ext cx="156612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Product: </a:t>
              </a:r>
              <a:r>
                <a:rPr lang="en-US" altLang="zh-TW" sz="1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VC-BC701P</a:t>
              </a:r>
            </a:p>
          </p:txBody>
        </p:sp>
      </p:grpSp>
      <p:cxnSp>
        <p:nvCxnSpPr>
          <p:cNvPr id="6" name="直線接點 5"/>
          <p:cNvCxnSpPr/>
          <p:nvPr/>
        </p:nvCxnSpPr>
        <p:spPr>
          <a:xfrm flipV="1">
            <a:off x="165922" y="1710772"/>
            <a:ext cx="0" cy="34554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 rot="16200000">
            <a:off x="-555767" y="965300"/>
            <a:ext cx="1577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TW" sz="900" b="1" dirty="0" smtClean="0">
                <a:solidFill>
                  <a:schemeClr val="bg1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Success Stories</a:t>
            </a:r>
            <a:endParaRPr lang="en-US" altLang="zh-TW" sz="900" b="1" dirty="0">
              <a:solidFill>
                <a:schemeClr val="bg1"/>
              </a:solidFill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algn="r">
              <a:defRPr/>
            </a:pPr>
            <a:r>
              <a:rPr lang="en-US" altLang="zh-TW" sz="900" dirty="0" smtClean="0">
                <a:solidFill>
                  <a:schemeClr val="bg1"/>
                </a:solidFill>
              </a:rPr>
              <a:t>Government</a:t>
            </a:r>
            <a:endParaRPr lang="en-US" altLang="zh-TW" sz="9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314019" y="1660558"/>
            <a:ext cx="407337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kumimoji="1" lang="en-US" altLang="zh-TW" sz="700" dirty="0">
                <a:latin typeface="Arial" charset="0"/>
                <a:ea typeface="微軟正黑體" panose="020B0604030504040204" pitchFamily="34" charset="-120"/>
                <a:cs typeface="Arial" charset="0"/>
              </a:rPr>
              <a:t>The police are using remote working stations where people can dial in from a remote location instead of being the police station in person.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kumimoji="1" lang="en-US" altLang="zh-TW" sz="700" dirty="0">
                <a:latin typeface="Arial" charset="0"/>
                <a:ea typeface="微軟正黑體" panose="020B0604030504040204" pitchFamily="34" charset="-120"/>
                <a:cs typeface="Arial" charset="0"/>
              </a:rPr>
              <a:t>The Lumens box camera is used to scan the ID card and documents.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kumimoji="1" lang="en-US" altLang="zh-TW" sz="700" dirty="0">
                <a:latin typeface="Arial" charset="0"/>
                <a:ea typeface="微軟正黑體" panose="020B0604030504040204" pitchFamily="34" charset="-120"/>
                <a:cs typeface="Arial" charset="0"/>
              </a:rPr>
              <a:t>Integrating with the VC software of </a:t>
            </a:r>
            <a:r>
              <a:rPr kumimoji="1" lang="en-US" altLang="zh-TW" sz="700" dirty="0" err="1">
                <a:latin typeface="Arial" charset="0"/>
                <a:ea typeface="微軟正黑體" panose="020B0604030504040204" pitchFamily="34" charset="-120"/>
                <a:cs typeface="Arial" charset="0"/>
              </a:rPr>
              <a:t>Teleportel</a:t>
            </a:r>
            <a:r>
              <a:rPr kumimoji="1" lang="en-US" altLang="zh-TW" sz="700" dirty="0">
                <a:latin typeface="Arial" charset="0"/>
                <a:ea typeface="微軟正黑體" panose="020B0604030504040204" pitchFamily="34" charset="-120"/>
                <a:cs typeface="Arial" charset="0"/>
              </a:rPr>
              <a:t>, the box camera can take high-resolution snapshots and transmit to the police officer through RTSP protocol. This all without storing these files on the far side to protect the privacy of the customer. </a:t>
            </a:r>
          </a:p>
        </p:txBody>
      </p:sp>
      <p:pic>
        <p:nvPicPr>
          <p:cNvPr id="1026" name="Picture 2" descr="https://www.mylumens.com/images/pdt2/127820220818122000566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218" y="2250212"/>
            <a:ext cx="1512717" cy="113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utch Police (@DutchPolice) / Twi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09" y="1063660"/>
            <a:ext cx="1116634" cy="11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5655051" y="284752"/>
            <a:ext cx="2876179" cy="1847280"/>
            <a:chOff x="5392658" y="602972"/>
            <a:chExt cx="2876179" cy="1847280"/>
          </a:xfrm>
        </p:grpSpPr>
        <p:pic>
          <p:nvPicPr>
            <p:cNvPr id="20" name="Picture 2" descr="C:\Users\Isaac.Chen\Desktop\Sucessful story\Sucessful story\26.Police of Limburg\20190916_13192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61748" y="833883"/>
              <a:ext cx="1847279" cy="1385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C:\Users\Isaac.Chen\Desktop\Sucessful story\Sucessful story\26.Police of Limburg\20190916_13190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652468" y="833882"/>
              <a:ext cx="1847279" cy="1385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矩形 24"/>
          <p:cNvSpPr/>
          <p:nvPr/>
        </p:nvSpPr>
        <p:spPr>
          <a:xfrm>
            <a:off x="4969858" y="4159155"/>
            <a:ext cx="3749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TW" sz="800" i="1" dirty="0">
                <a:solidFill>
                  <a:schemeClr val="accent5"/>
                </a:solidFill>
              </a:rPr>
              <a:t>“This is the solution we need. We can now help  a lot more people at a time that is better for them” </a:t>
            </a:r>
          </a:p>
          <a:p>
            <a:pPr lvl="0" algn="r"/>
            <a:r>
              <a:rPr lang="en-US" altLang="zh-TW" sz="800" b="1" dirty="0">
                <a:solidFill>
                  <a:schemeClr val="accent5"/>
                </a:solidFill>
              </a:rPr>
              <a:t>Police of Limburg</a:t>
            </a:r>
            <a:endParaRPr lang="zh-TW" altLang="en-US" sz="800" b="1" noProof="1">
              <a:solidFill>
                <a:schemeClr val="accent5"/>
              </a:solidFill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5264574" y="2244649"/>
            <a:ext cx="3178531" cy="1801887"/>
            <a:chOff x="336447" y="195486"/>
            <a:chExt cx="7717534" cy="4375014"/>
          </a:xfrm>
        </p:grpSpPr>
        <p:sp>
          <p:nvSpPr>
            <p:cNvPr id="27" name="文字方塊 26"/>
            <p:cNvSpPr txBox="1"/>
            <p:nvPr/>
          </p:nvSpPr>
          <p:spPr>
            <a:xfrm>
              <a:off x="336447" y="2987588"/>
              <a:ext cx="2222159" cy="112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 smtClean="0">
                  <a:solidFill>
                    <a:schemeClr val="tx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Lumens Box Camera</a:t>
              </a:r>
            </a:p>
            <a:p>
              <a:r>
                <a:rPr lang="en-US" altLang="zh-TW" sz="800" dirty="0" smtClean="0">
                  <a:solidFill>
                    <a:schemeClr val="tx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VC-BC701P</a:t>
              </a:r>
              <a:endParaRPr lang="zh-TW" altLang="en-US" sz="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pic>
          <p:nvPicPr>
            <p:cNvPr id="28" name="Picture 2" descr="C:\Users\Isaac.Chen\Desktop\Sucessful story\Sucessful story\26.Police of Limburg\20190916_131927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19705" y="2638284"/>
              <a:ext cx="2208247" cy="1656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C:\Users\Isaac.Chen\Desktop\Sucessful story\Sucessful story\26.Police of Limburg\polstpl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9" r="34196" b="40474"/>
            <a:stretch/>
          </p:blipFill>
          <p:spPr bwMode="auto">
            <a:xfrm>
              <a:off x="3779912" y="195486"/>
              <a:ext cx="1008112" cy="98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Isaac.Chen\Desktop\polic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3277" y="2848525"/>
              <a:ext cx="1440160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" descr="C:\Users\Isaac.Chen\Desktop\Img source\Lumens\VC-BC701P_L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584314" y="2469245"/>
              <a:ext cx="1037596" cy="518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C:\Users\Isaac.Chen\Desktop\Lan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048" y="1169737"/>
              <a:ext cx="749300" cy="512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2" descr="C:\Users\Isaac.Chen\Desktop\Img source\ROUTER .PNG - Google Search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964" y="1097218"/>
              <a:ext cx="643884" cy="476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文字方塊 33"/>
            <p:cNvSpPr txBox="1"/>
            <p:nvPr/>
          </p:nvSpPr>
          <p:spPr>
            <a:xfrm>
              <a:off x="618573" y="1510797"/>
              <a:ext cx="1043885" cy="448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600" dirty="0" smtClean="0">
                  <a:solidFill>
                    <a:schemeClr val="tx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Router</a:t>
              </a:r>
              <a:endParaRPr lang="zh-TW" altLang="en-US" sz="6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cxnSp>
          <p:nvCxnSpPr>
            <p:cNvPr id="35" name="直線接點 34"/>
            <p:cNvCxnSpPr/>
            <p:nvPr/>
          </p:nvCxnSpPr>
          <p:spPr>
            <a:xfrm>
              <a:off x="1662458" y="1452063"/>
              <a:ext cx="1034431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/>
            <p:cNvCxnSpPr/>
            <p:nvPr/>
          </p:nvCxnSpPr>
          <p:spPr>
            <a:xfrm>
              <a:off x="3107698" y="1712085"/>
              <a:ext cx="0" cy="47340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字方塊 36"/>
            <p:cNvSpPr txBox="1"/>
            <p:nvPr/>
          </p:nvSpPr>
          <p:spPr>
            <a:xfrm>
              <a:off x="1690250" y="1376340"/>
              <a:ext cx="1015007" cy="822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 smtClean="0">
                  <a:solidFill>
                    <a:schemeClr val="bg1">
                      <a:lumMod val="50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Cat 5e/6</a:t>
              </a:r>
              <a:endParaRPr lang="zh-TW" altLang="en-US" sz="8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cxnSp>
          <p:nvCxnSpPr>
            <p:cNvPr id="38" name="直線接點 37"/>
            <p:cNvCxnSpPr/>
            <p:nvPr/>
          </p:nvCxnSpPr>
          <p:spPr>
            <a:xfrm>
              <a:off x="3107698" y="665828"/>
              <a:ext cx="0" cy="47340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/>
            <p:cNvCxnSpPr/>
            <p:nvPr/>
          </p:nvCxnSpPr>
          <p:spPr>
            <a:xfrm>
              <a:off x="3107698" y="669106"/>
              <a:ext cx="588043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/>
            <p:cNvCxnSpPr/>
            <p:nvPr/>
          </p:nvCxnSpPr>
          <p:spPr>
            <a:xfrm>
              <a:off x="4860032" y="771550"/>
              <a:ext cx="1584176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/>
            <p:cNvCxnSpPr/>
            <p:nvPr/>
          </p:nvCxnSpPr>
          <p:spPr>
            <a:xfrm>
              <a:off x="6876256" y="1168598"/>
              <a:ext cx="4820" cy="1785185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字方塊 41"/>
            <p:cNvSpPr txBox="1"/>
            <p:nvPr/>
          </p:nvSpPr>
          <p:spPr>
            <a:xfrm>
              <a:off x="4952308" y="253656"/>
              <a:ext cx="1557611" cy="52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 smtClean="0">
                  <a:solidFill>
                    <a:schemeClr val="bg1">
                      <a:lumMod val="50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Internet</a:t>
              </a:r>
              <a:endParaRPr lang="zh-TW" altLang="en-US" sz="8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6759985" y="1839150"/>
              <a:ext cx="1293996" cy="52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 smtClean="0">
                  <a:solidFill>
                    <a:schemeClr val="bg1">
                      <a:lumMod val="50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Internet</a:t>
              </a:r>
              <a:endParaRPr lang="zh-TW" altLang="en-US" sz="8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3650836" y="1121877"/>
              <a:ext cx="1813920" cy="822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 err="1" smtClean="0">
                  <a:solidFill>
                    <a:schemeClr val="tx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Teleportel</a:t>
              </a:r>
              <a:endParaRPr lang="en-US" altLang="zh-TW" sz="800" b="1" dirty="0" smtClean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  <a:p>
              <a:r>
                <a:rPr lang="en-US" altLang="zh-TW" sz="800" dirty="0" smtClean="0">
                  <a:solidFill>
                    <a:schemeClr val="tx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3D Kiosk</a:t>
              </a:r>
              <a:endParaRPr lang="zh-TW" altLang="en-US" sz="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grpSp>
          <p:nvGrpSpPr>
            <p:cNvPr id="45" name="群組 44"/>
            <p:cNvGrpSpPr/>
            <p:nvPr/>
          </p:nvGrpSpPr>
          <p:grpSpPr>
            <a:xfrm>
              <a:off x="6444208" y="537089"/>
              <a:ext cx="1176745" cy="511771"/>
              <a:chOff x="1326378" y="2692180"/>
              <a:chExt cx="3244601" cy="1263587"/>
            </a:xfrm>
          </p:grpSpPr>
          <p:pic>
            <p:nvPicPr>
              <p:cNvPr id="46" name="Picture 13" descr="C:\Users\Isaac.Chen\Desktop\Img source\cloud_2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6378" y="2692180"/>
                <a:ext cx="2053329" cy="1263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文字方塊 46"/>
              <p:cNvSpPr txBox="1"/>
              <p:nvPr/>
            </p:nvSpPr>
            <p:spPr bwMode="gray">
              <a:xfrm>
                <a:off x="3634876" y="2915490"/>
                <a:ext cx="936103" cy="37664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01688">
                  <a:spcAft>
                    <a:spcPct val="40000"/>
                  </a:spcAft>
                </a:pPr>
                <a:endParaRPr lang="zh-TW" altLang="en-US" sz="1000" b="1" noProof="1" smtClean="0">
                  <a:solidFill>
                    <a:srgbClr val="002060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996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mens Internal template 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umens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910</Words>
  <Application>Microsoft Office PowerPoint</Application>
  <PresentationFormat>如螢幕大小 (16:9)</PresentationFormat>
  <Paragraphs>122</Paragraphs>
  <Slides>9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8" baseType="lpstr">
      <vt:lpstr>Arial Unicode MS</vt:lpstr>
      <vt:lpstr>Noto Sans Arabic Cond ExtLt</vt:lpstr>
      <vt:lpstr>Noto Sans Sinhala ExtCond Thin</vt:lpstr>
      <vt:lpstr>微軟正黑體</vt:lpstr>
      <vt:lpstr>新細明體</vt:lpstr>
      <vt:lpstr>Arial</vt:lpstr>
      <vt:lpstr>Calibri</vt:lpstr>
      <vt:lpstr>Wingdings</vt:lpstr>
      <vt:lpstr>Lumens Internal template A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Pegatron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test</dc:creator>
  <cp:lastModifiedBy>Ting.Chang( 張丁方)</cp:lastModifiedBy>
  <cp:revision>131</cp:revision>
  <dcterms:created xsi:type="dcterms:W3CDTF">2020-04-16T03:38:41Z</dcterms:created>
  <dcterms:modified xsi:type="dcterms:W3CDTF">2022-12-08T02:22:14Z</dcterms:modified>
</cp:coreProperties>
</file>